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6">
          <p15:clr>
            <a:srgbClr val="A4A3A4"/>
          </p15:clr>
        </p15:guide>
        <p15:guide id="2" orient="horz" pos="360">
          <p15:clr>
            <a:srgbClr val="A4A3A4"/>
          </p15:clr>
        </p15:guide>
      </p15:sldGuideLst>
    </p:ext>
    <p:ext uri="http://customooxmlschemas.google.com/">
      <go:slidesCustomData xmlns:go="http://customooxmlschemas.google.com/" r:id="rId29" roundtripDataSignature="AMtx7mjmZSy7aqhNXTIsBg0/ftrgug3+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6"/>
        <p:guide pos="3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92" name="Google Shape;192;p1: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6e17af7367_0_26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331" name="Google Shape;331;g16e17af7367_0_2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6e17af7367_0_28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358" name="Google Shape;358;g16e17af7367_0_28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594ededcb6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73" name="Google Shape;373;g1594ededcb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6e17af7367_0_7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6e17af7367_0_781: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81" name="Google Shape;381;g16e17af7367_0_7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Idea: make good use of the distribution of current gas stations and EV stations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Use a ML model to give a baseline idea: based on our current locations, in our selected area (I-5 south), which gas station can be a location to place EV chargers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Target - use geohash with precision = 8 (20m error on axis) to categorize each gas station and EV station together, match them with geohash encoding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Data - gas stations near i-5 south don’t have target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Feartues </a:t>
            </a:r>
            <a:endParaRPr/>
          </a:p>
          <a:p>
            <a:pPr indent="-304800" lvl="0" marL="457200" rtl="0" algn="l">
              <a:spcBef>
                <a:spcPts val="0"/>
              </a:spcBef>
              <a:spcAft>
                <a:spcPts val="0"/>
              </a:spcAft>
              <a:buSzPts val="1200"/>
              <a:buChar char="-"/>
            </a:pPr>
            <a:r>
              <a:rPr lang="en-US"/>
              <a:t>SMOTE: adds synthetic interpolated samples to minority class -&gt; same # of 0 &amp; 1s</a:t>
            </a:r>
            <a:endParaRPr/>
          </a:p>
          <a:p>
            <a:pPr indent="-304800" lvl="1" marL="914400" rtl="0" algn="l">
              <a:spcBef>
                <a:spcPts val="0"/>
              </a:spcBef>
              <a:spcAft>
                <a:spcPts val="0"/>
              </a:spcAft>
              <a:buSzPts val="1200"/>
              <a:buChar char="-"/>
            </a:pPr>
            <a:r>
              <a:rPr lang="en-US"/>
              <a:t>our dataset is not too large so creating more data works fine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Evaluation Metric</a:t>
            </a:r>
            <a:endParaRPr/>
          </a:p>
          <a:p>
            <a:pPr indent="-304800" lvl="0" marL="457200" rtl="0" algn="l">
              <a:spcBef>
                <a:spcPts val="0"/>
              </a:spcBef>
              <a:spcAft>
                <a:spcPts val="0"/>
              </a:spcAft>
              <a:buSzPts val="1200"/>
              <a:buChar char="-"/>
            </a:pPr>
            <a:r>
              <a:rPr lang="en-US"/>
              <a:t>Recall: our cost of false negative (predict actual matched location as unmatched) is high</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6e17af7367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6e17af7367_0_1161: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04" name="Google Shape;404;g16e17af7367_0_1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Feature importance result corresponds to our expectation - crime rate, natural risk index and traffic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67c0562001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spcBef>
                <a:spcPts val="0"/>
              </a:spcBef>
              <a:spcAft>
                <a:spcPts val="0"/>
              </a:spcAft>
              <a:buSzPts val="1200"/>
              <a:buAutoNum type="arabicPeriod"/>
            </a:pPr>
            <a:r>
              <a:rPr b="1" lang="en-US" sz="1500">
                <a:solidFill>
                  <a:srgbClr val="00338D"/>
                </a:solidFill>
              </a:rPr>
              <a:t>Minimize cost (# ev stations * ev station cost + # of chargers * charger cost)</a:t>
            </a:r>
            <a:endParaRPr b="1" sz="1500">
              <a:solidFill>
                <a:srgbClr val="00338D"/>
              </a:solidFill>
            </a:endParaRPr>
          </a:p>
          <a:p>
            <a:pPr indent="-304800" lvl="0" marL="457200" rtl="0" algn="l">
              <a:lnSpc>
                <a:spcPct val="100000"/>
              </a:lnSpc>
              <a:spcBef>
                <a:spcPts val="0"/>
              </a:spcBef>
              <a:spcAft>
                <a:spcPts val="0"/>
              </a:spcAft>
              <a:buSzPts val="1200"/>
              <a:buAutoNum type="arabicPeriod"/>
            </a:pPr>
            <a:r>
              <a:t/>
            </a:r>
            <a:endParaRPr/>
          </a:p>
        </p:txBody>
      </p:sp>
      <p:sp>
        <p:nvSpPr>
          <p:cNvPr id="438" name="Google Shape;438;g167c056200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6f2ee73fae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6f2ee73fae_1_25: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457" name="Google Shape;457;g16f2ee73fae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6f2ee73fa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6f2ee73fae_1_0: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480" name="Google Shape;480;g16f2ee73fae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6e17af7367_0_1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AutoNum type="arabicPeriod"/>
            </a:pPr>
            <a:r>
              <a:rPr lang="en-US"/>
              <a:t>Variables consider # of chargers(&gt;= level 2) within range 20 mile?</a:t>
            </a:r>
            <a:endParaRPr/>
          </a:p>
        </p:txBody>
      </p:sp>
      <p:sp>
        <p:nvSpPr>
          <p:cNvPr id="491" name="Google Shape;491;g16e17af7367_0_1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594ededcb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a:t>Ask midpoint readout for next week?</a:t>
            </a:r>
            <a:endParaRPr/>
          </a:p>
        </p:txBody>
      </p:sp>
      <p:sp>
        <p:nvSpPr>
          <p:cNvPr id="507" name="Google Shape;507;g1594ededcb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00" name="Google Shape;2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514" name="Google Shape;5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6f2ee73fae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6f2ee73fae_1_60: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520" name="Google Shape;520;g16f2ee73fae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6f2ee73fae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6f2ee73fae_1_11: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528" name="Google Shape;528;g16f2ee73fae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6e17af7367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6e17af7367_0_816: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535" name="Google Shape;535;g16e17af7367_0_8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94ededcb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20" name="Google Shape;220;g1594ededcb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6e17af7367_0_1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16e17af7367_0_1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6e17af7367_0_24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a:t>Washington's most common natural disasters include wildfires(WFIR), floods(CFLD: Coastal Flooding, RFLD: Riverine Flooding), severe storms(HRCN: Hurricane), landslides(LNDS), earthquakes(ERQK), tsunamis(TSUN), droughts(DRGT), and volcanoes(VLCN). Other less significant disasters include power outages, winter storms(CWAV: Cold Wave, WNTW: winter weather, ISTM: ice storm, HAIL: Hail, AVLN:Avalanche), and tornadoes(TRND). HWAV: Heat Wave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EAL: [Expected Annual Loss](https://hazards.fema.gov/nri/expected-annual-loss)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Expected Annual Loss (EAL) represents the average economic loss in dollars resulting from natural hazards each year. It is calculated for each hazard type and quantifies loss for relevant consequence types: buildings, people, and agriculture.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SOVI: [Social Vulnerability](https://hazards.fema.gov/nri/social-vulnerability) (Min-max normalized)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Social vulnerability is the susceptibility of social groups to the adverse impacts of natural hazards, including disproportionate death, injury, loss, or disruption of livelihood.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RESL: [Community Resilience](https://hazards.fema.gov/nri/community-resilience)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Community resilience is the ability of a community to prepare for anticipated natural hazards, adapt to changing conditions, and withstand and recover rapidly from disruptions.</a:t>
            </a:r>
            <a:endParaRPr/>
          </a:p>
        </p:txBody>
      </p:sp>
      <p:sp>
        <p:nvSpPr>
          <p:cNvPr id="245" name="Google Shape;245;g16e17af7367_0_24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6e17af7367_0_1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6e17af7367_0_1447: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g16e17af7367_0_14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a:t>plot ev stations along with traffic data, identified 3 areas with traffic but lacking EV chargers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6e17af7367_0_1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6e17af7367_0_1656: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87" name="Google Shape;287;g16e17af7367_0_16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6e17af7367_0_2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6e17af7367_0_2052: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02" name="Google Shape;302;g16e17af7367_0_20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6e17af7367_0_2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6e17af7367_0_2250: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15" name="Google Shape;315;g16e17af7367_0_2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3.vml"/><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1.vml"/><Relationship Id="rId3" Type="http://schemas.openxmlformats.org/officeDocument/2006/relationships/oleObject" Target="../embeddings/oleObject1.bin"/><Relationship Id="rId4" Type="http://schemas.openxmlformats.org/officeDocument/2006/relationships/oleObject" Target="../embeddings/oleObject1.bin"/><Relationship Id="rId5"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 Right dark vertical image" showMasterSp="0">
  <p:cSld name="1_TITLE SLIDE 2 - Right dark vertical image">
    <p:spTree>
      <p:nvGrpSpPr>
        <p:cNvPr id="12" name="Shape 12"/>
        <p:cNvGrpSpPr/>
        <p:nvPr/>
      </p:nvGrpSpPr>
      <p:grpSpPr>
        <a:xfrm>
          <a:off x="0" y="0"/>
          <a:ext cx="0" cy="0"/>
          <a:chOff x="0" y="0"/>
          <a:chExt cx="0" cy="0"/>
        </a:xfrm>
      </p:grpSpPr>
      <p:pic>
        <p:nvPicPr>
          <p:cNvPr id="13" name="Google Shape;13;p14"/>
          <p:cNvPicPr preferRelativeResize="0"/>
          <p:nvPr/>
        </p:nvPicPr>
        <p:blipFill rotWithShape="1">
          <a:blip r:embed="rId2">
            <a:alphaModFix/>
          </a:blip>
          <a:srcRect b="15980" l="-515" r="774" t="7474"/>
          <a:stretch/>
        </p:blipFill>
        <p:spPr>
          <a:xfrm>
            <a:off x="-96250" y="-144380"/>
            <a:ext cx="12400545" cy="7146759"/>
          </a:xfrm>
          <a:prstGeom prst="rect">
            <a:avLst/>
          </a:prstGeom>
          <a:noFill/>
          <a:ln>
            <a:noFill/>
          </a:ln>
        </p:spPr>
      </p:pic>
      <p:sp>
        <p:nvSpPr>
          <p:cNvPr id="14" name="Google Shape;14;p14"/>
          <p:cNvSpPr txBox="1"/>
          <p:nvPr>
            <p:ph type="ctrTitle"/>
          </p:nvPr>
        </p:nvSpPr>
        <p:spPr>
          <a:xfrm>
            <a:off x="969600" y="1339200"/>
            <a:ext cx="8256000" cy="35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1000"/>
              <a:buFont typeface="Arial"/>
              <a:buNone/>
              <a:defRPr sz="11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
          <p:cNvSpPr txBox="1"/>
          <p:nvPr>
            <p:ph idx="1" type="body"/>
          </p:nvPr>
        </p:nvSpPr>
        <p:spPr>
          <a:xfrm>
            <a:off x="1008000" y="5036400"/>
            <a:ext cx="821760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 name="Google Shape;16;p14"/>
          <p:cNvSpPr/>
          <p:nvPr/>
        </p:nvSpPr>
        <p:spPr>
          <a:xfrm>
            <a:off x="969600" y="770400"/>
            <a:ext cx="777600" cy="316800"/>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Right light vertical image" showMasterSp="0">
  <p:cSld name="TITLE SLIDE 3 - Right light vertical image">
    <p:spTree>
      <p:nvGrpSpPr>
        <p:cNvPr id="62" name="Shape 62"/>
        <p:cNvGrpSpPr/>
        <p:nvPr/>
      </p:nvGrpSpPr>
      <p:grpSpPr>
        <a:xfrm>
          <a:off x="0" y="0"/>
          <a:ext cx="0" cy="0"/>
          <a:chOff x="0" y="0"/>
          <a:chExt cx="0" cy="0"/>
        </a:xfrm>
      </p:grpSpPr>
      <p:graphicFrame>
        <p:nvGraphicFramePr>
          <p:cNvPr id="63" name="Google Shape;63;p21"/>
          <p:cNvGraphicFramePr/>
          <p:nvPr/>
        </p:nvGraphicFramePr>
        <p:xfrm>
          <a:off x="0" y="-6350"/>
          <a:ext cx="12186362" cy="6864350"/>
        </p:xfrm>
        <a:graphic>
          <a:graphicData uri="http://schemas.openxmlformats.org/presentationml/2006/ole">
            <mc:AlternateContent>
              <mc:Choice Requires="v">
                <p:oleObj r:id="rId3" imgH="6864350" imgW="12186362" progId="" spid="_x0000_s1">
                  <p:embed/>
                </p:oleObj>
              </mc:Choice>
              <mc:Fallback>
                <p:oleObj r:id="rId4" imgH="6864350" imgW="12186362" progId="">
                  <p:embed/>
                  <p:pic>
                    <p:nvPicPr>
                      <p:cNvPr id="63" name="Google Shape;63;p21"/>
                      <p:cNvPicPr preferRelativeResize="0"/>
                      <p:nvPr/>
                    </p:nvPicPr>
                    <p:blipFill rotWithShape="1">
                      <a:blip r:embed="rId5">
                        <a:alphaModFix/>
                      </a:blip>
                      <a:srcRect b="0" l="0" r="0" t="0"/>
                      <a:stretch/>
                    </p:blipFill>
                    <p:spPr>
                      <a:xfrm>
                        <a:off x="0" y="-6350"/>
                        <a:ext cx="12186362" cy="6864350"/>
                      </a:xfrm>
                      <a:prstGeom prst="rect">
                        <a:avLst/>
                      </a:prstGeom>
                      <a:noFill/>
                      <a:ln>
                        <a:noFill/>
                      </a:ln>
                    </p:spPr>
                  </p:pic>
                </p:oleObj>
              </mc:Fallback>
            </mc:AlternateContent>
          </a:graphicData>
        </a:graphic>
      </p:graphicFrame>
      <p:sp>
        <p:nvSpPr>
          <p:cNvPr id="64" name="Google Shape;64;p21"/>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 name="Google Shape;65;p21"/>
          <p:cNvSpPr txBox="1"/>
          <p:nvPr>
            <p:ph type="ctrTitle"/>
          </p:nvPr>
        </p:nvSpPr>
        <p:spPr>
          <a:xfrm>
            <a:off x="998460"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338D"/>
              </a:buClr>
              <a:buSzPts val="6000"/>
              <a:buFont typeface="Arial"/>
              <a:buNone/>
              <a:defRPr sz="60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1"/>
          <p:cNvSpPr txBox="1"/>
          <p:nvPr>
            <p:ph idx="1" type="body"/>
          </p:nvPr>
        </p:nvSpPr>
        <p:spPr>
          <a:xfrm>
            <a:off x="998460"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7" name="Google Shape;67;p21"/>
          <p:cNvSpPr txBox="1"/>
          <p:nvPr>
            <p:ph idx="2" type="body"/>
          </p:nvPr>
        </p:nvSpPr>
        <p:spPr>
          <a:xfrm>
            <a:off x="998460"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3 - Right light vertical image" showMasterSp="0">
  <p:cSld name="1_TITLE SLIDE 3 - Right light vertical image">
    <p:spTree>
      <p:nvGrpSpPr>
        <p:cNvPr id="68" name="Shape 68"/>
        <p:cNvGrpSpPr/>
        <p:nvPr/>
      </p:nvGrpSpPr>
      <p:grpSpPr>
        <a:xfrm>
          <a:off x="0" y="0"/>
          <a:ext cx="0" cy="0"/>
          <a:chOff x="0" y="0"/>
          <a:chExt cx="0" cy="0"/>
        </a:xfrm>
      </p:grpSpPr>
      <p:graphicFrame>
        <p:nvGraphicFramePr>
          <p:cNvPr id="69" name="Google Shape;69;p22"/>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69" name="Google Shape;69;p22"/>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70" name="Google Shape;70;p22"/>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 name="Google Shape;71;p22"/>
          <p:cNvSpPr/>
          <p:nvPr/>
        </p:nvSpPr>
        <p:spPr>
          <a:xfrm>
            <a:off x="2091765"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 name="Google Shape;72;p22"/>
          <p:cNvSpPr txBox="1"/>
          <p:nvPr>
            <p:ph type="ctrTitle"/>
          </p:nvPr>
        </p:nvSpPr>
        <p:spPr>
          <a:xfrm>
            <a:off x="2091765"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
          <p:cNvSpPr txBox="1"/>
          <p:nvPr>
            <p:ph idx="1" type="body"/>
          </p:nvPr>
        </p:nvSpPr>
        <p:spPr>
          <a:xfrm>
            <a:off x="2091765"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4" name="Google Shape;74;p22"/>
          <p:cNvSpPr txBox="1"/>
          <p:nvPr>
            <p:ph idx="2" type="body"/>
          </p:nvPr>
        </p:nvSpPr>
        <p:spPr>
          <a:xfrm>
            <a:off x="2091765"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bg>
      <p:bgPr>
        <a:solidFill>
          <a:srgbClr val="470A68"/>
        </a:solidFill>
      </p:bgPr>
    </p:bg>
    <p:spTree>
      <p:nvGrpSpPr>
        <p:cNvPr id="75" name="Shape 75"/>
        <p:cNvGrpSpPr/>
        <p:nvPr/>
      </p:nvGrpSpPr>
      <p:grpSpPr>
        <a:xfrm>
          <a:off x="0" y="0"/>
          <a:ext cx="0" cy="0"/>
          <a:chOff x="0" y="0"/>
          <a:chExt cx="0" cy="0"/>
        </a:xfrm>
      </p:grpSpPr>
      <p:sp>
        <p:nvSpPr>
          <p:cNvPr id="76" name="Google Shape;76;p2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
        <p:nvSpPr>
          <p:cNvPr id="78" name="Google Shape;78;p2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u="none" cap="none" strike="noStrike">
                <a:solidFill>
                  <a:schemeClr val="lt1"/>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chemeClr val="lt1"/>
              </a:solidFill>
              <a:latin typeface="Arial"/>
              <a:ea typeface="Arial"/>
              <a:cs typeface="Arial"/>
              <a:sym typeface="Arial"/>
            </a:endParaRPr>
          </a:p>
        </p:txBody>
      </p:sp>
      <p:sp>
        <p:nvSpPr>
          <p:cNvPr id="79" name="Google Shape;79;p2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80" name="Shape 80"/>
        <p:cNvGrpSpPr/>
        <p:nvPr/>
      </p:nvGrpSpPr>
      <p:grpSpPr>
        <a:xfrm>
          <a:off x="0" y="0"/>
          <a:ext cx="0" cy="0"/>
          <a:chOff x="0" y="0"/>
          <a:chExt cx="0" cy="0"/>
        </a:xfrm>
      </p:grpSpPr>
      <p:pic>
        <p:nvPicPr>
          <p:cNvPr id="81" name="Google Shape;81;p24"/>
          <p:cNvPicPr preferRelativeResize="0"/>
          <p:nvPr/>
        </p:nvPicPr>
        <p:blipFill rotWithShape="1">
          <a:blip r:embed="rId2">
            <a:alphaModFix/>
          </a:blip>
          <a:srcRect b="0" l="0" r="0" t="0"/>
          <a:stretch/>
        </p:blipFill>
        <p:spPr>
          <a:xfrm>
            <a:off x="0" y="0"/>
            <a:ext cx="12192000" cy="2828925"/>
          </a:xfrm>
          <a:prstGeom prst="rect">
            <a:avLst/>
          </a:prstGeom>
          <a:noFill/>
          <a:ln>
            <a:noFill/>
          </a:ln>
        </p:spPr>
      </p:pic>
      <p:sp>
        <p:nvSpPr>
          <p:cNvPr id="82" name="Google Shape;82;p24"/>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 name="Google Shape;83;p24"/>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chemeClr val="lt1"/>
              </a:buClr>
              <a:buSzPts val="4200"/>
              <a:buFont typeface="Arial"/>
              <a:buNone/>
              <a:defRPr sz="4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4"/>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85" name="Shape 85"/>
        <p:cNvGrpSpPr/>
        <p:nvPr/>
      </p:nvGrpSpPr>
      <p:grpSpPr>
        <a:xfrm>
          <a:off x="0" y="0"/>
          <a:ext cx="0" cy="0"/>
          <a:chOff x="0" y="0"/>
          <a:chExt cx="0" cy="0"/>
        </a:xfrm>
      </p:grpSpPr>
      <p:grpSp>
        <p:nvGrpSpPr>
          <p:cNvPr id="86" name="Google Shape;86;p25"/>
          <p:cNvGrpSpPr/>
          <p:nvPr/>
        </p:nvGrpSpPr>
        <p:grpSpPr>
          <a:xfrm>
            <a:off x="0" y="0"/>
            <a:ext cx="12192000" cy="2828925"/>
            <a:chOff x="0" y="669852"/>
            <a:chExt cx="12192000" cy="2828925"/>
          </a:xfrm>
        </p:grpSpPr>
        <p:pic>
          <p:nvPicPr>
            <p:cNvPr descr="A picture containing sitting, water, kitchen, table&#10;&#10;Description automatically generated" id="87" name="Google Shape;87;p25"/>
            <p:cNvPicPr preferRelativeResize="0"/>
            <p:nvPr/>
          </p:nvPicPr>
          <p:blipFill rotWithShape="1">
            <a:blip r:embed="rId2">
              <a:alphaModFix/>
            </a:blip>
            <a:srcRect b="0" l="0" r="0" t="0"/>
            <a:stretch/>
          </p:blipFill>
          <p:spPr>
            <a:xfrm>
              <a:off x="6751674" y="669852"/>
              <a:ext cx="5440326" cy="2828925"/>
            </a:xfrm>
            <a:prstGeom prst="rect">
              <a:avLst/>
            </a:prstGeom>
            <a:noFill/>
            <a:ln>
              <a:noFill/>
            </a:ln>
          </p:spPr>
        </p:pic>
        <p:pic>
          <p:nvPicPr>
            <p:cNvPr descr="A picture containing sitting, water, kitchen, table&#10;&#10;Description automatically generated" id="88" name="Google Shape;88;p25"/>
            <p:cNvPicPr preferRelativeResize="0"/>
            <p:nvPr/>
          </p:nvPicPr>
          <p:blipFill rotWithShape="1">
            <a:blip r:embed="rId3">
              <a:alphaModFix/>
            </a:blip>
            <a:srcRect b="0" l="0" r="0" t="0"/>
            <a:stretch/>
          </p:blipFill>
          <p:spPr>
            <a:xfrm>
              <a:off x="0" y="669852"/>
              <a:ext cx="7793665" cy="2828925"/>
            </a:xfrm>
            <a:prstGeom prst="rect">
              <a:avLst/>
            </a:prstGeom>
            <a:noFill/>
            <a:ln>
              <a:noFill/>
            </a:ln>
          </p:spPr>
        </p:pic>
      </p:grpSp>
      <p:sp>
        <p:nvSpPr>
          <p:cNvPr id="89" name="Google Shape;89;p25"/>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 name="Google Shape;90;p25"/>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5"/>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92" name="Shape 92"/>
        <p:cNvGrpSpPr/>
        <p:nvPr/>
      </p:nvGrpSpPr>
      <p:grpSpPr>
        <a:xfrm>
          <a:off x="0" y="0"/>
          <a:ext cx="0" cy="0"/>
          <a:chOff x="0" y="0"/>
          <a:chExt cx="0" cy="0"/>
        </a:xfrm>
      </p:grpSpPr>
      <p:grpSp>
        <p:nvGrpSpPr>
          <p:cNvPr id="93" name="Google Shape;93;p26"/>
          <p:cNvGrpSpPr/>
          <p:nvPr/>
        </p:nvGrpSpPr>
        <p:grpSpPr>
          <a:xfrm>
            <a:off x="0" y="0"/>
            <a:ext cx="12192000" cy="2828925"/>
            <a:chOff x="0" y="0"/>
            <a:chExt cx="12192000" cy="2828925"/>
          </a:xfrm>
        </p:grpSpPr>
        <p:pic>
          <p:nvPicPr>
            <p:cNvPr descr="A picture containing water, cellphone&#10;&#10;Description automatically generated" id="94" name="Google Shape;94;p26"/>
            <p:cNvPicPr preferRelativeResize="0"/>
            <p:nvPr/>
          </p:nvPicPr>
          <p:blipFill rotWithShape="1">
            <a:blip r:embed="rId2">
              <a:alphaModFix/>
            </a:blip>
            <a:srcRect b="0" l="0" r="0" t="0"/>
            <a:stretch/>
          </p:blipFill>
          <p:spPr>
            <a:xfrm>
              <a:off x="4575663" y="0"/>
              <a:ext cx="7616337" cy="2828925"/>
            </a:xfrm>
            <a:prstGeom prst="rect">
              <a:avLst/>
            </a:prstGeom>
            <a:noFill/>
            <a:ln>
              <a:noFill/>
            </a:ln>
          </p:spPr>
        </p:pic>
        <p:pic>
          <p:nvPicPr>
            <p:cNvPr descr="A picture containing water, cellphone&#10;&#10;Description automatically generated" id="95" name="Google Shape;95;p26"/>
            <p:cNvPicPr preferRelativeResize="0"/>
            <p:nvPr/>
          </p:nvPicPr>
          <p:blipFill rotWithShape="1">
            <a:blip r:embed="rId3">
              <a:alphaModFix/>
            </a:blip>
            <a:srcRect b="0" l="0" r="0" t="0"/>
            <a:stretch/>
          </p:blipFill>
          <p:spPr>
            <a:xfrm>
              <a:off x="0" y="0"/>
              <a:ext cx="5241851" cy="2828925"/>
            </a:xfrm>
            <a:prstGeom prst="rect">
              <a:avLst/>
            </a:prstGeom>
            <a:noFill/>
            <a:ln>
              <a:noFill/>
            </a:ln>
          </p:spPr>
        </p:pic>
      </p:grpSp>
      <p:sp>
        <p:nvSpPr>
          <p:cNvPr id="96" name="Google Shape;96;p26"/>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7" name="Google Shape;97;p26"/>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6"/>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pertitle">
  <p:cSld name="Title Only with Supertitle">
    <p:spTree>
      <p:nvGrpSpPr>
        <p:cNvPr id="99" name="Shape 99"/>
        <p:cNvGrpSpPr/>
        <p:nvPr/>
      </p:nvGrpSpPr>
      <p:grpSpPr>
        <a:xfrm>
          <a:off x="0" y="0"/>
          <a:ext cx="0" cy="0"/>
          <a:chOff x="0" y="0"/>
          <a:chExt cx="0" cy="0"/>
        </a:xfrm>
      </p:grpSpPr>
      <p:sp>
        <p:nvSpPr>
          <p:cNvPr id="100" name="Google Shape;100;p27"/>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7"/>
          <p:cNvSpPr txBox="1"/>
          <p:nvPr>
            <p:ph idx="1"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WO COLUMN TEXT">
    <p:spTree>
      <p:nvGrpSpPr>
        <p:cNvPr id="102" name="Shape 102"/>
        <p:cNvGrpSpPr/>
        <p:nvPr/>
      </p:nvGrpSpPr>
      <p:grpSpPr>
        <a:xfrm>
          <a:off x="0" y="0"/>
          <a:ext cx="0" cy="0"/>
          <a:chOff x="0" y="0"/>
          <a:chExt cx="0" cy="0"/>
        </a:xfrm>
      </p:grpSpPr>
      <p:sp>
        <p:nvSpPr>
          <p:cNvPr id="103" name="Google Shape;103;p29"/>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9"/>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5" name="Google Shape;105;p29"/>
          <p:cNvSpPr txBox="1"/>
          <p:nvPr>
            <p:ph idx="2" type="body"/>
          </p:nvPr>
        </p:nvSpPr>
        <p:spPr>
          <a:xfrm>
            <a:off x="62208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R CHART">
  <p:cSld name="TEXT WITH IMAGE OR CHART">
    <p:spTree>
      <p:nvGrpSpPr>
        <p:cNvPr id="106" name="Shape 106"/>
        <p:cNvGrpSpPr/>
        <p:nvPr/>
      </p:nvGrpSpPr>
      <p:grpSpPr>
        <a:xfrm>
          <a:off x="0" y="0"/>
          <a:ext cx="0" cy="0"/>
          <a:chOff x="0" y="0"/>
          <a:chExt cx="0" cy="0"/>
        </a:xfrm>
      </p:grpSpPr>
      <p:sp>
        <p:nvSpPr>
          <p:cNvPr id="107" name="Google Shape;107;p30"/>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30"/>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9" name="Google Shape;109;p30"/>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CHART TEXT">
  <p:cSld name="1 COLUMN CHART TEXT">
    <p:spTree>
      <p:nvGrpSpPr>
        <p:cNvPr id="110" name="Shape 110"/>
        <p:cNvGrpSpPr/>
        <p:nvPr/>
      </p:nvGrpSpPr>
      <p:grpSpPr>
        <a:xfrm>
          <a:off x="0" y="0"/>
          <a:ext cx="0" cy="0"/>
          <a:chOff x="0" y="0"/>
          <a:chExt cx="0" cy="0"/>
        </a:xfrm>
      </p:grpSpPr>
      <p:sp>
        <p:nvSpPr>
          <p:cNvPr id="111" name="Google Shape;111;p32"/>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2"/>
          <p:cNvSpPr txBox="1"/>
          <p:nvPr>
            <p:ph idx="1" type="body"/>
          </p:nvPr>
        </p:nvSpPr>
        <p:spPr>
          <a:xfrm>
            <a:off x="1003200" y="3742126"/>
            <a:ext cx="10195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3" name="Google Shape;113;p32"/>
          <p:cNvSpPr/>
          <p:nvPr>
            <p:ph idx="2" type="chart"/>
          </p:nvPr>
        </p:nvSpPr>
        <p:spPr>
          <a:xfrm>
            <a:off x="1003200" y="1331360"/>
            <a:ext cx="10195200" cy="213574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 name="Shape 17"/>
        <p:cNvGrpSpPr/>
        <p:nvPr/>
      </p:nvGrpSpPr>
      <p:grpSpPr>
        <a:xfrm>
          <a:off x="0" y="0"/>
          <a:ext cx="0" cy="0"/>
          <a:chOff x="0" y="0"/>
          <a:chExt cx="0" cy="0"/>
        </a:xfrm>
      </p:grpSpPr>
      <p:sp>
        <p:nvSpPr>
          <p:cNvPr id="18" name="Google Shape;18;p15"/>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 name="Google Shape;19;p15"/>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HART TEXT">
  <p:cSld name="3 COLUMN CHART TEXT">
    <p:spTree>
      <p:nvGrpSpPr>
        <p:cNvPr id="114" name="Shape 114"/>
        <p:cNvGrpSpPr/>
        <p:nvPr/>
      </p:nvGrpSpPr>
      <p:grpSpPr>
        <a:xfrm>
          <a:off x="0" y="0"/>
          <a:ext cx="0" cy="0"/>
          <a:chOff x="0" y="0"/>
          <a:chExt cx="0" cy="0"/>
        </a:xfrm>
      </p:grpSpPr>
      <p:sp>
        <p:nvSpPr>
          <p:cNvPr id="115" name="Google Shape;115;p33"/>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3"/>
          <p:cNvSpPr/>
          <p:nvPr>
            <p:ph idx="2" type="chart"/>
          </p:nvPr>
        </p:nvSpPr>
        <p:spPr>
          <a:xfrm>
            <a:off x="45504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33"/>
          <p:cNvSpPr/>
          <p:nvPr>
            <p:ph idx="3" type="chart"/>
          </p:nvPr>
        </p:nvSpPr>
        <p:spPr>
          <a:xfrm>
            <a:off x="1003200" y="1331360"/>
            <a:ext cx="3187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33"/>
          <p:cNvSpPr txBox="1"/>
          <p:nvPr>
            <p:ph idx="1" type="body"/>
          </p:nvPr>
        </p:nvSpPr>
        <p:spPr>
          <a:xfrm>
            <a:off x="10032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9" name="Google Shape;119;p33"/>
          <p:cNvSpPr/>
          <p:nvPr>
            <p:ph idx="4" type="chart"/>
          </p:nvPr>
        </p:nvSpPr>
        <p:spPr>
          <a:xfrm>
            <a:off x="80496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33"/>
          <p:cNvSpPr txBox="1"/>
          <p:nvPr>
            <p:ph idx="5" type="body"/>
          </p:nvPr>
        </p:nvSpPr>
        <p:spPr>
          <a:xfrm>
            <a:off x="45024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1" name="Google Shape;121;p33"/>
          <p:cNvSpPr txBox="1"/>
          <p:nvPr>
            <p:ph idx="6" type="body"/>
          </p:nvPr>
        </p:nvSpPr>
        <p:spPr>
          <a:xfrm>
            <a:off x="80016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IVE COLUMN">
  <p:cSld name="PROCESS FIVE COLUMN">
    <p:spTree>
      <p:nvGrpSpPr>
        <p:cNvPr id="122" name="Shape 122"/>
        <p:cNvGrpSpPr/>
        <p:nvPr/>
      </p:nvGrpSpPr>
      <p:grpSpPr>
        <a:xfrm>
          <a:off x="0" y="0"/>
          <a:ext cx="0" cy="0"/>
          <a:chOff x="0" y="0"/>
          <a:chExt cx="0" cy="0"/>
        </a:xfrm>
      </p:grpSpPr>
      <p:sp>
        <p:nvSpPr>
          <p:cNvPr id="123" name="Google Shape;123;p34"/>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4"/>
          <p:cNvSpPr txBox="1"/>
          <p:nvPr>
            <p:ph idx="1" type="body"/>
          </p:nvPr>
        </p:nvSpPr>
        <p:spPr>
          <a:xfrm>
            <a:off x="10032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5" name="Google Shape;125;p34"/>
          <p:cNvSpPr txBox="1"/>
          <p:nvPr>
            <p:ph idx="2" type="body"/>
          </p:nvPr>
        </p:nvSpPr>
        <p:spPr>
          <a:xfrm>
            <a:off x="30804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6" name="Google Shape;126;p34"/>
          <p:cNvSpPr txBox="1"/>
          <p:nvPr>
            <p:ph idx="3" type="body"/>
          </p:nvPr>
        </p:nvSpPr>
        <p:spPr>
          <a:xfrm>
            <a:off x="51576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7" name="Google Shape;127;p34"/>
          <p:cNvSpPr txBox="1"/>
          <p:nvPr>
            <p:ph idx="4" type="body"/>
          </p:nvPr>
        </p:nvSpPr>
        <p:spPr>
          <a:xfrm>
            <a:off x="72348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8" name="Google Shape;128;p34"/>
          <p:cNvSpPr/>
          <p:nvPr>
            <p:ph idx="5" type="body"/>
          </p:nvPr>
        </p:nvSpPr>
        <p:spPr>
          <a:xfrm>
            <a:off x="1003200" y="1322388"/>
            <a:ext cx="18768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9" name="Google Shape;129;p34"/>
          <p:cNvSpPr/>
          <p:nvPr>
            <p:ph idx="6" type="body"/>
          </p:nvPr>
        </p:nvSpPr>
        <p:spPr>
          <a:xfrm>
            <a:off x="30804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0" name="Google Shape;130;p34"/>
          <p:cNvSpPr/>
          <p:nvPr>
            <p:ph idx="7" type="body"/>
          </p:nvPr>
        </p:nvSpPr>
        <p:spPr>
          <a:xfrm>
            <a:off x="51576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1" name="Google Shape;131;p34"/>
          <p:cNvSpPr/>
          <p:nvPr>
            <p:ph idx="8" type="body"/>
          </p:nvPr>
        </p:nvSpPr>
        <p:spPr>
          <a:xfrm>
            <a:off x="72348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2" name="Google Shape;132;p34"/>
          <p:cNvSpPr/>
          <p:nvPr>
            <p:ph idx="9" type="body"/>
          </p:nvPr>
        </p:nvSpPr>
        <p:spPr>
          <a:xfrm>
            <a:off x="93120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3" name="Google Shape;133;p34"/>
          <p:cNvSpPr txBox="1"/>
          <p:nvPr>
            <p:ph idx="13" type="body"/>
          </p:nvPr>
        </p:nvSpPr>
        <p:spPr>
          <a:xfrm>
            <a:off x="93120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OUR COLUMN">
  <p:cSld name="PROCESS FOUR COLUMN">
    <p:spTree>
      <p:nvGrpSpPr>
        <p:cNvPr id="134" name="Shape 134"/>
        <p:cNvGrpSpPr/>
        <p:nvPr/>
      </p:nvGrpSpPr>
      <p:grpSpPr>
        <a:xfrm>
          <a:off x="0" y="0"/>
          <a:ext cx="0" cy="0"/>
          <a:chOff x="0" y="0"/>
          <a:chExt cx="0" cy="0"/>
        </a:xfrm>
      </p:grpSpPr>
      <p:sp>
        <p:nvSpPr>
          <p:cNvPr id="135" name="Google Shape;135;p35"/>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5"/>
          <p:cNvSpPr txBox="1"/>
          <p:nvPr>
            <p:ph idx="1" type="body"/>
          </p:nvPr>
        </p:nvSpPr>
        <p:spPr>
          <a:xfrm>
            <a:off x="10032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7" name="Google Shape;137;p35"/>
          <p:cNvSpPr txBox="1"/>
          <p:nvPr>
            <p:ph idx="2" type="body"/>
          </p:nvPr>
        </p:nvSpPr>
        <p:spPr>
          <a:xfrm>
            <a:off x="36160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8" name="Google Shape;138;p35"/>
          <p:cNvSpPr txBox="1"/>
          <p:nvPr>
            <p:ph idx="3" type="body"/>
          </p:nvPr>
        </p:nvSpPr>
        <p:spPr>
          <a:xfrm>
            <a:off x="62288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9" name="Google Shape;139;p35"/>
          <p:cNvSpPr txBox="1"/>
          <p:nvPr>
            <p:ph idx="4" type="body"/>
          </p:nvPr>
        </p:nvSpPr>
        <p:spPr>
          <a:xfrm>
            <a:off x="88416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0" name="Google Shape;140;p35"/>
          <p:cNvSpPr/>
          <p:nvPr>
            <p:ph idx="5" type="body"/>
          </p:nvPr>
        </p:nvSpPr>
        <p:spPr>
          <a:xfrm>
            <a:off x="994833" y="1322388"/>
            <a:ext cx="23472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1" name="Google Shape;141;p35"/>
          <p:cNvSpPr/>
          <p:nvPr>
            <p:ph idx="6" type="body"/>
          </p:nvPr>
        </p:nvSpPr>
        <p:spPr>
          <a:xfrm>
            <a:off x="3610422"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2" name="Google Shape;142;p35"/>
          <p:cNvSpPr/>
          <p:nvPr>
            <p:ph idx="7" type="body"/>
          </p:nvPr>
        </p:nvSpPr>
        <p:spPr>
          <a:xfrm>
            <a:off x="6226011"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3" name="Google Shape;143;p35"/>
          <p:cNvSpPr/>
          <p:nvPr>
            <p:ph idx="8" type="body"/>
          </p:nvPr>
        </p:nvSpPr>
        <p:spPr>
          <a:xfrm>
            <a:off x="8841600"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WITH CENTER">
  <p:cSld name="QUAD WITH CENTER">
    <p:spTree>
      <p:nvGrpSpPr>
        <p:cNvPr id="144" name="Shape 144"/>
        <p:cNvGrpSpPr/>
        <p:nvPr/>
      </p:nvGrpSpPr>
      <p:grpSpPr>
        <a:xfrm>
          <a:off x="0" y="0"/>
          <a:ext cx="0" cy="0"/>
          <a:chOff x="0" y="0"/>
          <a:chExt cx="0" cy="0"/>
        </a:xfrm>
      </p:grpSpPr>
      <p:sp>
        <p:nvSpPr>
          <p:cNvPr id="145" name="Google Shape;145;p36"/>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6"/>
          <p:cNvSpPr/>
          <p:nvPr>
            <p:ph idx="1" type="body"/>
          </p:nvPr>
        </p:nvSpPr>
        <p:spPr>
          <a:xfrm>
            <a:off x="5306559" y="2757950"/>
            <a:ext cx="1660995" cy="1659600"/>
          </a:xfrm>
          <a:prstGeom prst="ellipse">
            <a:avLst/>
          </a:prstGeom>
          <a:solidFill>
            <a:schemeClr val="accent1"/>
          </a:solidFill>
          <a:ln>
            <a:noFill/>
          </a:ln>
        </p:spPr>
        <p:txBody>
          <a:bodyPr anchorCtr="1" anchor="ctr" bIns="54000" lIns="54000" spcFirstLastPara="1" rIns="54000" wrap="square" tIns="54000">
            <a:noAutofit/>
          </a:bodyPr>
          <a:lstStyle>
            <a:lvl1pPr indent="-228600" lvl="0" marL="457200" algn="ctr">
              <a:lnSpc>
                <a:spcPct val="100000"/>
              </a:lnSpc>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7" name="Google Shape;147;p36"/>
          <p:cNvSpPr txBox="1"/>
          <p:nvPr>
            <p:ph idx="2" type="body"/>
          </p:nvPr>
        </p:nvSpPr>
        <p:spPr>
          <a:xfrm>
            <a:off x="1003347"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36"/>
          <p:cNvSpPr txBox="1"/>
          <p:nvPr>
            <p:ph idx="3" type="body"/>
          </p:nvPr>
        </p:nvSpPr>
        <p:spPr>
          <a:xfrm>
            <a:off x="1003347" y="4015250"/>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200"/>
              <a:buFont typeface="Arial"/>
              <a:buNone/>
              <a:defRPr b="1" sz="12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9" name="Google Shape;149;p36"/>
          <p:cNvSpPr txBox="1"/>
          <p:nvPr>
            <p:ph idx="4" type="body"/>
          </p:nvPr>
        </p:nvSpPr>
        <p:spPr>
          <a:xfrm>
            <a:off x="7344001"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0" name="Google Shape;150;p36"/>
          <p:cNvSpPr txBox="1"/>
          <p:nvPr>
            <p:ph idx="5" type="body"/>
          </p:nvPr>
        </p:nvSpPr>
        <p:spPr>
          <a:xfrm>
            <a:off x="7344001" y="4015250"/>
            <a:ext cx="3847695" cy="388800"/>
          </a:xfrm>
          <a:prstGeom prst="rect">
            <a:avLst/>
          </a:prstGeom>
          <a:solidFill>
            <a:srgbClr val="00338D"/>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1" name="Google Shape;151;p36"/>
          <p:cNvSpPr/>
          <p:nvPr/>
        </p:nvSpPr>
        <p:spPr>
          <a:xfrm rot="2700000">
            <a:off x="5088625"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6"/>
          <p:cNvSpPr txBox="1"/>
          <p:nvPr/>
        </p:nvSpPr>
        <p:spPr>
          <a:xfrm rot="-8100000">
            <a:off x="5106205"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53" name="Google Shape;153;p36"/>
          <p:cNvSpPr txBox="1"/>
          <p:nvPr>
            <p:ph idx="6" type="body"/>
          </p:nvPr>
        </p:nvSpPr>
        <p:spPr>
          <a:xfrm>
            <a:off x="1003347"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4" name="Google Shape;154;p36"/>
          <p:cNvSpPr txBox="1"/>
          <p:nvPr>
            <p:ph idx="7" type="body"/>
          </p:nvPr>
        </p:nvSpPr>
        <p:spPr>
          <a:xfrm>
            <a:off x="1003347"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5" name="Google Shape;155;p36"/>
          <p:cNvSpPr txBox="1"/>
          <p:nvPr>
            <p:ph idx="8" type="body"/>
          </p:nvPr>
        </p:nvSpPr>
        <p:spPr>
          <a:xfrm>
            <a:off x="7342095"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6" name="Google Shape;156;p36"/>
          <p:cNvSpPr txBox="1"/>
          <p:nvPr>
            <p:ph idx="9" type="body"/>
          </p:nvPr>
        </p:nvSpPr>
        <p:spPr>
          <a:xfrm>
            <a:off x="7342095"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7" name="Google Shape;157;p36"/>
          <p:cNvSpPr/>
          <p:nvPr/>
        </p:nvSpPr>
        <p:spPr>
          <a:xfrm flipH="1" rot="-2700000">
            <a:off x="6742978"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6"/>
          <p:cNvSpPr txBox="1"/>
          <p:nvPr/>
        </p:nvSpPr>
        <p:spPr>
          <a:xfrm flipH="1" rot="8100000">
            <a:off x="6845438"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59" name="Google Shape;159;p36"/>
          <p:cNvSpPr/>
          <p:nvPr/>
        </p:nvSpPr>
        <p:spPr>
          <a:xfrm flipH="1" rot="8100000">
            <a:off x="5088624"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6"/>
          <p:cNvSpPr txBox="1"/>
          <p:nvPr/>
        </p:nvSpPr>
        <p:spPr>
          <a:xfrm flipH="1" rot="-2700000">
            <a:off x="5106180"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61" name="Google Shape;161;p36"/>
          <p:cNvSpPr/>
          <p:nvPr/>
        </p:nvSpPr>
        <p:spPr>
          <a:xfrm rot="-8100000">
            <a:off x="6742977"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6"/>
          <p:cNvSpPr txBox="1"/>
          <p:nvPr/>
        </p:nvSpPr>
        <p:spPr>
          <a:xfrm rot="2700000">
            <a:off x="6845438"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BLUE">
  <p:cSld name="2 COLUMN BLUE">
    <p:spTree>
      <p:nvGrpSpPr>
        <p:cNvPr id="163" name="Shape 163"/>
        <p:cNvGrpSpPr/>
        <p:nvPr/>
      </p:nvGrpSpPr>
      <p:grpSpPr>
        <a:xfrm>
          <a:off x="0" y="0"/>
          <a:ext cx="0" cy="0"/>
          <a:chOff x="0" y="0"/>
          <a:chExt cx="0" cy="0"/>
        </a:xfrm>
      </p:grpSpPr>
      <p:sp>
        <p:nvSpPr>
          <p:cNvPr id="164" name="Google Shape;164;p37"/>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7"/>
          <p:cNvSpPr txBox="1"/>
          <p:nvPr>
            <p:ph idx="1" type="body"/>
          </p:nvPr>
        </p:nvSpPr>
        <p:spPr>
          <a:xfrm>
            <a:off x="10032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6" name="Google Shape;166;p37"/>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7" name="Google Shape;167;p37"/>
          <p:cNvSpPr txBox="1"/>
          <p:nvPr>
            <p:ph idx="3" type="body"/>
          </p:nvPr>
        </p:nvSpPr>
        <p:spPr>
          <a:xfrm>
            <a:off x="62208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8" name="Google Shape;168;p37"/>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169" name="Shape 169"/>
        <p:cNvGrpSpPr/>
        <p:nvPr/>
      </p:nvGrpSpPr>
      <p:grpSpPr>
        <a:xfrm>
          <a:off x="0" y="0"/>
          <a:ext cx="0" cy="0"/>
          <a:chOff x="0" y="0"/>
          <a:chExt cx="0" cy="0"/>
        </a:xfrm>
      </p:grpSpPr>
      <p:sp>
        <p:nvSpPr>
          <p:cNvPr id="170" name="Google Shape;170;p38"/>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8"/>
          <p:cNvSpPr txBox="1"/>
          <p:nvPr>
            <p:ph idx="1" type="body"/>
          </p:nvPr>
        </p:nvSpPr>
        <p:spPr>
          <a:xfrm>
            <a:off x="10032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2" name="Google Shape;172;p38"/>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3" name="Google Shape;173;p38"/>
          <p:cNvSpPr txBox="1"/>
          <p:nvPr>
            <p:ph idx="3" type="body"/>
          </p:nvPr>
        </p:nvSpPr>
        <p:spPr>
          <a:xfrm>
            <a:off x="62208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4" name="Google Shape;174;p38"/>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5" name="Google Shape;175;p38"/>
          <p:cNvSpPr txBox="1"/>
          <p:nvPr>
            <p:ph idx="5" type="body"/>
          </p:nvPr>
        </p:nvSpPr>
        <p:spPr>
          <a:xfrm>
            <a:off x="10032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6" name="Google Shape;176;p38"/>
          <p:cNvSpPr txBox="1"/>
          <p:nvPr>
            <p:ph idx="6" type="body"/>
          </p:nvPr>
        </p:nvSpPr>
        <p:spPr>
          <a:xfrm>
            <a:off x="10032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7" name="Google Shape;177;p38"/>
          <p:cNvSpPr txBox="1"/>
          <p:nvPr>
            <p:ph idx="7" type="body"/>
          </p:nvPr>
        </p:nvSpPr>
        <p:spPr>
          <a:xfrm>
            <a:off x="62208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8" name="Google Shape;178;p38"/>
          <p:cNvSpPr txBox="1"/>
          <p:nvPr>
            <p:ph idx="8" type="body"/>
          </p:nvPr>
        </p:nvSpPr>
        <p:spPr>
          <a:xfrm>
            <a:off x="62208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solidFill>
          <a:schemeClr val="accent1"/>
        </a:solidFill>
      </p:bgPr>
    </p:bg>
    <p:spTree>
      <p:nvGrpSpPr>
        <p:cNvPr id="179" name="Shape 179"/>
        <p:cNvGrpSpPr/>
        <p:nvPr/>
      </p:nvGrpSpPr>
      <p:grpSpPr>
        <a:xfrm>
          <a:off x="0" y="0"/>
          <a:ext cx="0" cy="0"/>
          <a:chOff x="0" y="0"/>
          <a:chExt cx="0" cy="0"/>
        </a:xfrm>
      </p:grpSpPr>
      <p:sp>
        <p:nvSpPr>
          <p:cNvPr id="180" name="Google Shape;180;p39"/>
          <p:cNvSpPr txBox="1"/>
          <p:nvPr>
            <p:ph type="ctrTitle"/>
          </p:nvPr>
        </p:nvSpPr>
        <p:spPr>
          <a:xfrm>
            <a:off x="2729163" y="1368796"/>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9"/>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39"/>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39"/>
          <p:cNvSpPr txBox="1"/>
          <p:nvPr>
            <p:ph idx="1" type="body"/>
          </p:nvPr>
        </p:nvSpPr>
        <p:spPr>
          <a:xfrm>
            <a:off x="2729163" y="5324396"/>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bg>
      <p:bgPr>
        <a:solidFill>
          <a:schemeClr val="dk2"/>
        </a:solidFill>
      </p:bgPr>
    </p:bg>
    <p:spTree>
      <p:nvGrpSpPr>
        <p:cNvPr id="184" name="Shape 184"/>
        <p:cNvGrpSpPr/>
        <p:nvPr/>
      </p:nvGrpSpPr>
      <p:grpSpPr>
        <a:xfrm>
          <a:off x="0" y="0"/>
          <a:ext cx="0" cy="0"/>
          <a:chOff x="0" y="0"/>
          <a:chExt cx="0" cy="0"/>
        </a:xfrm>
      </p:grpSpPr>
      <p:sp>
        <p:nvSpPr>
          <p:cNvPr id="185" name="Google Shape;185;p40"/>
          <p:cNvSpPr txBox="1"/>
          <p:nvPr>
            <p:ph type="ctrTitle"/>
          </p:nvPr>
        </p:nvSpPr>
        <p:spPr>
          <a:xfrm>
            <a:off x="2729163" y="1377109"/>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0"/>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40"/>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p40"/>
          <p:cNvSpPr txBox="1"/>
          <p:nvPr>
            <p:ph idx="1" type="body"/>
          </p:nvPr>
        </p:nvSpPr>
        <p:spPr>
          <a:xfrm>
            <a:off x="2729163" y="5332709"/>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0" name="Shape 20"/>
        <p:cNvGrpSpPr/>
        <p:nvPr/>
      </p:nvGrpSpPr>
      <p:grpSpPr>
        <a:xfrm>
          <a:off x="0" y="0"/>
          <a:ext cx="0" cy="0"/>
          <a:chOff x="0" y="0"/>
          <a:chExt cx="0" cy="0"/>
        </a:xfrm>
      </p:grpSpPr>
      <p:sp>
        <p:nvSpPr>
          <p:cNvPr id="21" name="Google Shape;21;p16"/>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Supertitle">
  <p:cSld name="ONE COLUMN TEXT with Supertitle">
    <p:spTree>
      <p:nvGrpSpPr>
        <p:cNvPr id="22" name="Shape 22"/>
        <p:cNvGrpSpPr/>
        <p:nvPr/>
      </p:nvGrpSpPr>
      <p:grpSpPr>
        <a:xfrm>
          <a:off x="0" y="0"/>
          <a:ext cx="0" cy="0"/>
          <a:chOff x="0" y="0"/>
          <a:chExt cx="0" cy="0"/>
        </a:xfrm>
      </p:grpSpPr>
      <p:sp>
        <p:nvSpPr>
          <p:cNvPr id="23" name="Google Shape;23;p28"/>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4" name="Google Shape;24;p28"/>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2"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 No image" showMasterSp="0">
  <p:cSld name="TITLE SLIDE 4 - No image">
    <p:bg>
      <p:bgPr>
        <a:solidFill>
          <a:schemeClr val="accent1"/>
        </a:solidFill>
      </p:bgPr>
    </p:bg>
    <p:spTree>
      <p:nvGrpSpPr>
        <p:cNvPr id="26" name="Shape 26"/>
        <p:cNvGrpSpPr/>
        <p:nvPr/>
      </p:nvGrpSpPr>
      <p:grpSpPr>
        <a:xfrm>
          <a:off x="0" y="0"/>
          <a:ext cx="0" cy="0"/>
          <a:chOff x="0" y="0"/>
          <a:chExt cx="0" cy="0"/>
        </a:xfrm>
      </p:grpSpPr>
      <p:sp>
        <p:nvSpPr>
          <p:cNvPr id="27" name="Google Shape;27;p17"/>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 name="Google Shape;28;p17"/>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p:nvPr/>
        </p:nvSpPr>
        <p:spPr>
          <a:xfrm>
            <a:off x="24243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 name="Google Shape;30;p17"/>
          <p:cNvSpPr txBox="1"/>
          <p:nvPr>
            <p:ph idx="1" type="body"/>
          </p:nvPr>
        </p:nvSpPr>
        <p:spPr>
          <a:xfrm>
            <a:off x="2424363" y="5316083"/>
            <a:ext cx="8450350"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1" name="Google Shape;31;p17"/>
          <p:cNvSpPr txBox="1"/>
          <p:nvPr>
            <p:ph idx="2" type="body"/>
          </p:nvPr>
        </p:nvSpPr>
        <p:spPr>
          <a:xfrm>
            <a:off x="2424363" y="5748733"/>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HART TEXT">
  <p:cSld name="2 COLUMN CHART TEXT">
    <p:spTree>
      <p:nvGrpSpPr>
        <p:cNvPr id="32" name="Shape 32"/>
        <p:cNvGrpSpPr/>
        <p:nvPr/>
      </p:nvGrpSpPr>
      <p:grpSpPr>
        <a:xfrm>
          <a:off x="0" y="0"/>
          <a:ext cx="0" cy="0"/>
          <a:chOff x="0" y="0"/>
          <a:chExt cx="0" cy="0"/>
        </a:xfrm>
      </p:grpSpPr>
      <p:sp>
        <p:nvSpPr>
          <p:cNvPr id="33" name="Google Shape;33;p31"/>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1"/>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 name="Google Shape;35;p31"/>
          <p:cNvSpPr/>
          <p:nvPr>
            <p:ph idx="3" type="chart"/>
          </p:nvPr>
        </p:nvSpPr>
        <p:spPr>
          <a:xfrm>
            <a:off x="10032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showMasterSp="0">
  <p:cSld name="FINAL SLIDE">
    <p:spTree>
      <p:nvGrpSpPr>
        <p:cNvPr id="36" name="Shape 36"/>
        <p:cNvGrpSpPr/>
        <p:nvPr/>
      </p:nvGrpSpPr>
      <p:grpSpPr>
        <a:xfrm>
          <a:off x="0" y="0"/>
          <a:ext cx="0" cy="0"/>
          <a:chOff x="0" y="0"/>
          <a:chExt cx="0" cy="0"/>
        </a:xfrm>
      </p:grpSpPr>
      <p:sp>
        <p:nvSpPr>
          <p:cNvPr id="37" name="Google Shape;37;p18"/>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 name="Google Shape;38;p18"/>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 name="Google Shape;39;p18"/>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0" name="Google Shape;40;p18"/>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1" name="Google Shape;41;p18"/>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2" name="Google Shape;42;p18"/>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b="1" sz="1200">
                <a:solidFill>
                  <a:schemeClr val="dk2"/>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grpSp>
        <p:nvGrpSpPr>
          <p:cNvPr id="43" name="Google Shape;43;p18"/>
          <p:cNvGrpSpPr/>
          <p:nvPr/>
        </p:nvGrpSpPr>
        <p:grpSpPr>
          <a:xfrm>
            <a:off x="2729163" y="2974450"/>
            <a:ext cx="2094546" cy="384049"/>
            <a:chOff x="1584001" y="2682350"/>
            <a:chExt cx="2094546" cy="384049"/>
          </a:xfrm>
        </p:grpSpPr>
        <p:pic>
          <p:nvPicPr>
            <p:cNvPr id="44" name="Google Shape;44;p18"/>
            <p:cNvPicPr preferRelativeResize="0"/>
            <p:nvPr/>
          </p:nvPicPr>
          <p:blipFill rotWithShape="1">
            <a:blip r:embed="rId2">
              <a:alphaModFix/>
            </a:blip>
            <a:srcRect b="0" l="0" r="0" t="0"/>
            <a:stretch/>
          </p:blipFill>
          <p:spPr>
            <a:xfrm>
              <a:off x="1584001" y="2682350"/>
              <a:ext cx="1273500" cy="384049"/>
            </a:xfrm>
            <a:prstGeom prst="rect">
              <a:avLst/>
            </a:prstGeom>
            <a:noFill/>
            <a:ln>
              <a:noFill/>
            </a:ln>
          </p:spPr>
        </p:pic>
        <p:pic>
          <p:nvPicPr>
            <p:cNvPr id="45" name="Google Shape;45;p18"/>
            <p:cNvPicPr preferRelativeResize="0"/>
            <p:nvPr/>
          </p:nvPicPr>
          <p:blipFill rotWithShape="1">
            <a:blip r:embed="rId3">
              <a:alphaModFix/>
            </a:blip>
            <a:srcRect b="0" l="0" r="0" t="0"/>
            <a:stretch/>
          </p:blipFill>
          <p:spPr>
            <a:xfrm>
              <a:off x="3276023" y="2682350"/>
              <a:ext cx="402524" cy="384049"/>
            </a:xfrm>
            <a:prstGeom prst="rect">
              <a:avLst/>
            </a:prstGeom>
            <a:noFill/>
            <a:ln>
              <a:noFill/>
            </a:ln>
          </p:spPr>
        </p:pic>
        <p:grpSp>
          <p:nvGrpSpPr>
            <p:cNvPr id="46" name="Google Shape;46;p18"/>
            <p:cNvGrpSpPr/>
            <p:nvPr/>
          </p:nvGrpSpPr>
          <p:grpSpPr>
            <a:xfrm>
              <a:off x="2867305" y="2682351"/>
              <a:ext cx="383774" cy="383774"/>
              <a:chOff x="3296507" y="2682351"/>
              <a:chExt cx="383774" cy="383774"/>
            </a:xfrm>
          </p:grpSpPr>
          <p:sp>
            <p:nvSpPr>
              <p:cNvPr id="47" name="Google Shape;47;p18"/>
              <p:cNvSpPr/>
              <p:nvPr/>
            </p:nvSpPr>
            <p:spPr>
              <a:xfrm>
                <a:off x="3296507" y="2682351"/>
                <a:ext cx="383774" cy="383774"/>
              </a:xfrm>
              <a:custGeom>
                <a:rect b="b" l="l" r="r" t="t"/>
                <a:pathLst>
                  <a:path extrusionOk="0" h="2016" w="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 name="Google Shape;48;p18"/>
              <p:cNvSpPr/>
              <p:nvPr/>
            </p:nvSpPr>
            <p:spPr>
              <a:xfrm>
                <a:off x="3389916" y="2775760"/>
                <a:ext cx="196875" cy="196875"/>
              </a:xfrm>
              <a:custGeom>
                <a:rect b="b" l="l" r="r" t="t"/>
                <a:pathLst>
                  <a:path extrusionOk="0" h="1034" w="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 name="Google Shape;49;p18"/>
              <p:cNvSpPr/>
              <p:nvPr/>
            </p:nvSpPr>
            <p:spPr>
              <a:xfrm>
                <a:off x="3567723" y="2748727"/>
                <a:ext cx="46101" cy="46101"/>
              </a:xfrm>
              <a:prstGeom prst="ellipse">
                <a:avLst/>
              </a:pr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Right light vertical image" showMasterSp="0">
  <p:cSld name="TITLE SLIDE 1 - Right light vertical image">
    <p:spTree>
      <p:nvGrpSpPr>
        <p:cNvPr id="50" name="Shape 50"/>
        <p:cNvGrpSpPr/>
        <p:nvPr/>
      </p:nvGrpSpPr>
      <p:grpSpPr>
        <a:xfrm>
          <a:off x="0" y="0"/>
          <a:ext cx="0" cy="0"/>
          <a:chOff x="0" y="0"/>
          <a:chExt cx="0" cy="0"/>
        </a:xfrm>
      </p:grpSpPr>
      <p:pic>
        <p:nvPicPr>
          <p:cNvPr id="51" name="Google Shape;51;p19"/>
          <p:cNvPicPr preferRelativeResize="0"/>
          <p:nvPr/>
        </p:nvPicPr>
        <p:blipFill rotWithShape="1">
          <a:blip r:embed="rId2">
            <a:alphaModFix/>
          </a:blip>
          <a:srcRect b="0" l="0" r="0" t="0"/>
          <a:stretch/>
        </p:blipFill>
        <p:spPr>
          <a:xfrm>
            <a:off x="0" y="0"/>
            <a:ext cx="12188952" cy="6858000"/>
          </a:xfrm>
          <a:custGeom>
            <a:rect b="b" l="l" r="r" t="t"/>
            <a:pathLst>
              <a:path extrusionOk="0" h="6858000" w="12188952">
                <a:moveTo>
                  <a:pt x="0" y="0"/>
                </a:moveTo>
                <a:lnTo>
                  <a:pt x="12188952" y="0"/>
                </a:lnTo>
                <a:lnTo>
                  <a:pt x="12188952" y="6858000"/>
                </a:lnTo>
                <a:lnTo>
                  <a:pt x="0" y="6858000"/>
                </a:lnTo>
                <a:close/>
              </a:path>
            </a:pathLst>
          </a:custGeom>
          <a:noFill/>
          <a:ln>
            <a:noFill/>
          </a:ln>
        </p:spPr>
      </p:pic>
      <p:sp>
        <p:nvSpPr>
          <p:cNvPr id="52" name="Google Shape;52;p19"/>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 name="Google Shape;53;p19"/>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9"/>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5" name="Google Shape;55;p19"/>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Right light vertical image" showMasterSp="0">
  <p:cSld name="TITLE SLIDE 2 - Right light vertical image">
    <p:spTree>
      <p:nvGrpSpPr>
        <p:cNvPr id="56" name="Shape 56"/>
        <p:cNvGrpSpPr/>
        <p:nvPr/>
      </p:nvGrpSpPr>
      <p:grpSpPr>
        <a:xfrm>
          <a:off x="0" y="0"/>
          <a:ext cx="0" cy="0"/>
          <a:chOff x="0" y="0"/>
          <a:chExt cx="0" cy="0"/>
        </a:xfrm>
      </p:grpSpPr>
      <p:graphicFrame>
        <p:nvGraphicFramePr>
          <p:cNvPr id="57" name="Google Shape;57;p20"/>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57" name="Google Shape;57;p20"/>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58" name="Google Shape;58;p20"/>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 name="Google Shape;59;p20"/>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1" name="Google Shape;61;p20"/>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3"/>
          <p:cNvSpPr txBox="1"/>
          <p:nvPr>
            <p:ph idx="1" type="body"/>
          </p:nvPr>
        </p:nvSpPr>
        <p:spPr>
          <a:xfrm>
            <a:off x="998400" y="1331360"/>
            <a:ext cx="10194470" cy="45455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323850" lvl="2" marL="13716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10" name="Google Shape;10;p1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600"/>
              <a:buFont typeface="Arial"/>
              <a:buNone/>
            </a:pPr>
            <a:r>
              <a:rPr b="0" i="0" lang="en-US" sz="600" u="none" cap="none" strike="noStrike">
                <a:solidFill>
                  <a:srgbClr val="A5A5A5"/>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rgbClr val="A5A5A5"/>
              </a:solidFill>
              <a:latin typeface="Arial"/>
              <a:ea typeface="Arial"/>
              <a:cs typeface="Arial"/>
              <a:sym typeface="Arial"/>
            </a:endParaRPr>
          </a:p>
        </p:txBody>
      </p:sp>
      <p:sp>
        <p:nvSpPr>
          <p:cNvPr id="11" name="Google Shape;11;p1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3.xml"/><Relationship Id="rId5" Type="http://schemas.openxmlformats.org/officeDocument/2006/relationships/slide" Target="/ppt/slides/slide15.xml"/><Relationship Id="rId6" Type="http://schemas.openxmlformats.org/officeDocument/2006/relationships/slide" Target="/ppt/slides/slide18.xml"/><Relationship Id="rId7" Type="http://schemas.openxmlformats.org/officeDocument/2006/relationships/slide" Target="/ppt/slides/slide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data.wa.gov/" TargetMode="External"/><Relationship Id="rId4" Type="http://schemas.openxmlformats.org/officeDocument/2006/relationships/hyperlink" Target="https://dor.wa.gov/taxes-rates/tax-incentives/incentive-program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nvSpPr>
        <p:spPr>
          <a:xfrm>
            <a:off x="954601" y="1999275"/>
            <a:ext cx="5449200" cy="2154900"/>
          </a:xfrm>
          <a:prstGeom prst="rect">
            <a:avLst/>
          </a:prstGeom>
          <a:noFill/>
          <a:ln>
            <a:noFill/>
          </a:ln>
        </p:spPr>
        <p:txBody>
          <a:bodyPr anchorCtr="0" anchor="t" bIns="0" lIns="0" spcFirstLastPara="1" rIns="0" wrap="square" tIns="0">
            <a:spAutoFit/>
          </a:bodyPr>
          <a:lstStyle/>
          <a:p>
            <a:pPr indent="0" lvl="0" marL="16510" marR="0" rtl="0" algn="l">
              <a:lnSpc>
                <a:spcPct val="100000"/>
              </a:lnSpc>
              <a:spcBef>
                <a:spcPts val="0"/>
              </a:spcBef>
              <a:spcAft>
                <a:spcPts val="0"/>
              </a:spcAft>
              <a:buClr>
                <a:srgbClr val="FFFFFF"/>
              </a:buClr>
              <a:buSzPts val="8000"/>
              <a:buFont typeface="Arial"/>
              <a:buNone/>
            </a:pPr>
            <a:r>
              <a:rPr b="0" baseline="30000" i="0" lang="en-US" sz="8000" u="none" cap="none" strike="noStrike">
                <a:solidFill>
                  <a:srgbClr val="FFFFFF"/>
                </a:solidFill>
                <a:latin typeface="Arial"/>
                <a:ea typeface="Arial"/>
                <a:cs typeface="Arial"/>
                <a:sym typeface="Arial"/>
              </a:rPr>
              <a:t>DSI Capstone</a:t>
            </a:r>
            <a:br>
              <a:rPr b="0" baseline="30000" i="0" lang="en-US" sz="8000" u="none" cap="none" strike="noStrike">
                <a:solidFill>
                  <a:srgbClr val="FFFFFF"/>
                </a:solidFill>
                <a:latin typeface="Arial"/>
                <a:ea typeface="Arial"/>
                <a:cs typeface="Arial"/>
                <a:sym typeface="Arial"/>
              </a:rPr>
            </a:br>
            <a:r>
              <a:rPr b="0" baseline="30000" i="0" lang="en-US" sz="6000" u="none" cap="none" strike="noStrike">
                <a:solidFill>
                  <a:srgbClr val="FFFFFF"/>
                </a:solidFill>
                <a:latin typeface="Arial"/>
                <a:ea typeface="Arial"/>
                <a:cs typeface="Arial"/>
                <a:sym typeface="Arial"/>
              </a:rPr>
              <a:t>10/1</a:t>
            </a:r>
            <a:r>
              <a:rPr baseline="30000" lang="en-US" sz="6000">
                <a:solidFill>
                  <a:srgbClr val="FFFFFF"/>
                </a:solidFill>
              </a:rPr>
              <a:t>7</a:t>
            </a:r>
            <a:r>
              <a:rPr b="0" baseline="30000" i="0" lang="en-US" sz="6000" u="none" cap="none" strike="noStrike">
                <a:solidFill>
                  <a:srgbClr val="FFFFFF"/>
                </a:solidFill>
                <a:latin typeface="Arial"/>
                <a:ea typeface="Arial"/>
                <a:cs typeface="Arial"/>
                <a:sym typeface="Arial"/>
              </a:rPr>
              <a:t> Weekly Update</a:t>
            </a:r>
            <a:endParaRPr b="0" i="0" sz="100" u="none" cap="none" strike="noStrike">
              <a:solidFill>
                <a:srgbClr val="000000"/>
              </a:solidFill>
              <a:latin typeface="Arial"/>
              <a:ea typeface="Arial"/>
              <a:cs typeface="Arial"/>
              <a:sym typeface="Arial"/>
            </a:endParaRPr>
          </a:p>
        </p:txBody>
      </p:sp>
      <p:sp>
        <p:nvSpPr>
          <p:cNvPr id="195" name="Google Shape;195;p1"/>
          <p:cNvSpPr txBox="1"/>
          <p:nvPr/>
        </p:nvSpPr>
        <p:spPr>
          <a:xfrm>
            <a:off x="874698" y="4412655"/>
            <a:ext cx="1889125" cy="487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Oct </a:t>
            </a:r>
            <a:r>
              <a:rPr lang="en-US" sz="1500">
                <a:solidFill>
                  <a:schemeClr val="lt1"/>
                </a:solidFill>
              </a:rPr>
              <a:t>20</a:t>
            </a:r>
            <a:r>
              <a:rPr b="0" i="0" lang="en-US" sz="1500" u="none" cap="none" strike="noStrike">
                <a:solidFill>
                  <a:schemeClr val="lt1"/>
                </a:solidFill>
                <a:latin typeface="Arial"/>
                <a:ea typeface="Arial"/>
                <a:cs typeface="Arial"/>
                <a:sym typeface="Arial"/>
              </a:rPr>
              <a:t>, 2022</a:t>
            </a:r>
            <a:endParaRPr b="0" i="0" sz="1400" u="none" cap="none" strike="noStrike">
              <a:solidFill>
                <a:srgbClr val="000000"/>
              </a:solidFill>
              <a:latin typeface="Arial"/>
              <a:ea typeface="Arial"/>
              <a:cs typeface="Arial"/>
              <a:sym typeface="Arial"/>
            </a:endParaRPr>
          </a:p>
        </p:txBody>
      </p:sp>
      <p:sp>
        <p:nvSpPr>
          <p:cNvPr id="196" name="Google Shape;196;p1"/>
          <p:cNvSpPr txBox="1"/>
          <p:nvPr/>
        </p:nvSpPr>
        <p:spPr>
          <a:xfrm>
            <a:off x="13382368" y="654908"/>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197" name="Google Shape;197;p1"/>
          <p:cNvSpPr txBox="1"/>
          <p:nvPr/>
        </p:nvSpPr>
        <p:spPr>
          <a:xfrm>
            <a:off x="13703643" y="2051222"/>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6e17af7367_0_2651"/>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Project Recap - data combination</a:t>
            </a:r>
            <a:r>
              <a:rPr lang="en-US" sz="2800"/>
              <a:t> for modeling </a:t>
            </a:r>
            <a:endParaRPr sz="2800"/>
          </a:p>
        </p:txBody>
      </p:sp>
      <p:grpSp>
        <p:nvGrpSpPr>
          <p:cNvPr id="334" name="Google Shape;334;g16e17af7367_0_2651"/>
          <p:cNvGrpSpPr/>
          <p:nvPr/>
        </p:nvGrpSpPr>
        <p:grpSpPr>
          <a:xfrm>
            <a:off x="2544050" y="1488650"/>
            <a:ext cx="3469732" cy="1442100"/>
            <a:chOff x="1074593" y="1627200"/>
            <a:chExt cx="2555407" cy="1442100"/>
          </a:xfrm>
        </p:grpSpPr>
        <p:sp>
          <p:nvSpPr>
            <p:cNvPr id="335" name="Google Shape;335;g16e17af7367_0_2651"/>
            <p:cNvSpPr/>
            <p:nvPr/>
          </p:nvSpPr>
          <p:spPr>
            <a:xfrm>
              <a:off x="1074600" y="1627200"/>
              <a:ext cx="25554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1. Traffic</a:t>
              </a:r>
              <a:endParaRPr b="1">
                <a:solidFill>
                  <a:schemeClr val="lt1"/>
                </a:solidFill>
              </a:endParaRPr>
            </a:p>
          </p:txBody>
        </p:sp>
        <p:sp>
          <p:nvSpPr>
            <p:cNvPr id="336" name="Google Shape;336;g16e17af7367_0_2651"/>
            <p:cNvSpPr/>
            <p:nvPr/>
          </p:nvSpPr>
          <p:spPr>
            <a:xfrm>
              <a:off x="1074593" y="2008800"/>
              <a:ext cx="2555400" cy="1060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t>Average traffic counts within 5 miles / 10 miles of driving distance </a:t>
              </a:r>
              <a:endParaRPr/>
            </a:p>
            <a:p>
              <a:pPr indent="-127000" lvl="0" marL="171450" rtl="0" algn="l">
                <a:spcBef>
                  <a:spcPts val="0"/>
                </a:spcBef>
                <a:spcAft>
                  <a:spcPts val="0"/>
                </a:spcAft>
                <a:buSzPts val="1100"/>
                <a:buChar char="●"/>
              </a:pPr>
              <a:r>
                <a:rPr lang="en-US">
                  <a:solidFill>
                    <a:schemeClr val="dk1"/>
                  </a:solidFill>
                </a:rPr>
                <a:t>Max traffic counts within 5 miles / 10 miles of driving distance</a:t>
              </a:r>
              <a:endParaRPr>
                <a:solidFill>
                  <a:schemeClr val="dk1"/>
                </a:solidFill>
              </a:endParaRPr>
            </a:p>
          </p:txBody>
        </p:sp>
      </p:grpSp>
      <p:grpSp>
        <p:nvGrpSpPr>
          <p:cNvPr id="337" name="Google Shape;337;g16e17af7367_0_2651"/>
          <p:cNvGrpSpPr/>
          <p:nvPr/>
        </p:nvGrpSpPr>
        <p:grpSpPr>
          <a:xfrm>
            <a:off x="6257125" y="1488625"/>
            <a:ext cx="3469825" cy="1442100"/>
            <a:chOff x="7298788" y="1627200"/>
            <a:chExt cx="3469825" cy="1442100"/>
          </a:xfrm>
        </p:grpSpPr>
        <p:sp>
          <p:nvSpPr>
            <p:cNvPr id="338" name="Google Shape;338;g16e17af7367_0_2651"/>
            <p:cNvSpPr/>
            <p:nvPr/>
          </p:nvSpPr>
          <p:spPr>
            <a:xfrm>
              <a:off x="7298788" y="1627200"/>
              <a:ext cx="34698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2. Highway exits</a:t>
              </a:r>
              <a:endParaRPr b="1">
                <a:solidFill>
                  <a:schemeClr val="lt1"/>
                </a:solidFill>
              </a:endParaRPr>
            </a:p>
          </p:txBody>
        </p:sp>
        <p:sp>
          <p:nvSpPr>
            <p:cNvPr id="339" name="Google Shape;339;g16e17af7367_0_2651"/>
            <p:cNvSpPr/>
            <p:nvPr/>
          </p:nvSpPr>
          <p:spPr>
            <a:xfrm>
              <a:off x="7298813" y="2008800"/>
              <a:ext cx="3469800" cy="1060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46050" lvl="0" marL="228600" rtl="0" algn="l">
                <a:spcBef>
                  <a:spcPts val="0"/>
                </a:spcBef>
                <a:spcAft>
                  <a:spcPts val="0"/>
                </a:spcAft>
                <a:buSzPts val="1400"/>
                <a:buChar char="●"/>
              </a:pPr>
              <a:r>
                <a:rPr lang="en-US">
                  <a:solidFill>
                    <a:schemeClr val="dk1"/>
                  </a:solidFill>
                </a:rPr>
                <a:t>Route distance to closest highway exit (only available for locations within 5-mile width of highway corridor)</a:t>
              </a:r>
              <a:endParaRPr/>
            </a:p>
          </p:txBody>
        </p:sp>
      </p:grpSp>
      <p:grpSp>
        <p:nvGrpSpPr>
          <p:cNvPr id="340" name="Google Shape;340;g16e17af7367_0_2651"/>
          <p:cNvGrpSpPr/>
          <p:nvPr/>
        </p:nvGrpSpPr>
        <p:grpSpPr>
          <a:xfrm>
            <a:off x="2544036" y="4677975"/>
            <a:ext cx="3469723" cy="1060500"/>
            <a:chOff x="1074600" y="1627200"/>
            <a:chExt cx="2555401" cy="1060500"/>
          </a:xfrm>
        </p:grpSpPr>
        <p:sp>
          <p:nvSpPr>
            <p:cNvPr id="341" name="Google Shape;341;g16e17af7367_0_2651"/>
            <p:cNvSpPr/>
            <p:nvPr/>
          </p:nvSpPr>
          <p:spPr>
            <a:xfrm>
              <a:off x="1074600" y="1627200"/>
              <a:ext cx="25554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5. Crime</a:t>
              </a:r>
              <a:endParaRPr b="1">
                <a:solidFill>
                  <a:schemeClr val="lt1"/>
                </a:solidFill>
              </a:endParaRPr>
            </a:p>
          </p:txBody>
        </p:sp>
        <p:sp>
          <p:nvSpPr>
            <p:cNvPr id="342" name="Google Shape;342;g16e17af7367_0_2651"/>
            <p:cNvSpPr/>
            <p:nvPr/>
          </p:nvSpPr>
          <p:spPr>
            <a:xfrm>
              <a:off x="1074601" y="2008800"/>
              <a:ext cx="2555400" cy="67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t>Total crime count in the county where the gas station is located</a:t>
              </a:r>
              <a:endParaRPr/>
            </a:p>
          </p:txBody>
        </p:sp>
      </p:grpSp>
      <p:grpSp>
        <p:nvGrpSpPr>
          <p:cNvPr id="343" name="Google Shape;343;g16e17af7367_0_2651"/>
          <p:cNvGrpSpPr/>
          <p:nvPr/>
        </p:nvGrpSpPr>
        <p:grpSpPr>
          <a:xfrm>
            <a:off x="6257150" y="3043425"/>
            <a:ext cx="3469722" cy="1501722"/>
            <a:chOff x="1074591" y="1609061"/>
            <a:chExt cx="2555400" cy="1359886"/>
          </a:xfrm>
        </p:grpSpPr>
        <p:sp>
          <p:nvSpPr>
            <p:cNvPr id="344" name="Google Shape;344;g16e17af7367_0_2651"/>
            <p:cNvSpPr/>
            <p:nvPr/>
          </p:nvSpPr>
          <p:spPr>
            <a:xfrm>
              <a:off x="1074591" y="1609061"/>
              <a:ext cx="2555400" cy="3429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4. Attractions</a:t>
              </a:r>
              <a:endParaRPr b="1">
                <a:solidFill>
                  <a:schemeClr val="lt1"/>
                </a:solidFill>
              </a:endParaRPr>
            </a:p>
          </p:txBody>
        </p:sp>
        <p:sp>
          <p:nvSpPr>
            <p:cNvPr id="345" name="Google Shape;345;g16e17af7367_0_2651"/>
            <p:cNvSpPr/>
            <p:nvPr/>
          </p:nvSpPr>
          <p:spPr>
            <a:xfrm>
              <a:off x="1074591" y="1951947"/>
              <a:ext cx="2555400" cy="10170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t>Attraction counts within 1 mile / 5 miles </a:t>
              </a:r>
              <a:r>
                <a:rPr lang="en-US">
                  <a:solidFill>
                    <a:schemeClr val="dk1"/>
                  </a:solidFill>
                </a:rPr>
                <a:t> of driving distance</a:t>
              </a:r>
              <a:endParaRPr/>
            </a:p>
            <a:p>
              <a:pPr indent="-127000" lvl="0" marL="171450" rtl="0" algn="l">
                <a:spcBef>
                  <a:spcPts val="0"/>
                </a:spcBef>
                <a:spcAft>
                  <a:spcPts val="0"/>
                </a:spcAft>
                <a:buClr>
                  <a:schemeClr val="dk1"/>
                </a:buClr>
                <a:buSzPts val="1100"/>
                <a:buChar char="●"/>
              </a:pPr>
              <a:r>
                <a:rPr lang="en-US">
                  <a:solidFill>
                    <a:schemeClr val="dk1"/>
                  </a:solidFill>
                </a:rPr>
                <a:t>Closest attraction to each gas station and its distance</a:t>
              </a:r>
              <a:endParaRPr>
                <a:solidFill>
                  <a:schemeClr val="dk1"/>
                </a:solidFill>
              </a:endParaRPr>
            </a:p>
          </p:txBody>
        </p:sp>
      </p:grpSp>
      <p:sp>
        <p:nvSpPr>
          <p:cNvPr id="346" name="Google Shape;346;g16e17af7367_0_2651"/>
          <p:cNvSpPr/>
          <p:nvPr/>
        </p:nvSpPr>
        <p:spPr>
          <a:xfrm>
            <a:off x="995375" y="1488650"/>
            <a:ext cx="1305300" cy="4249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Data entry: </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rPr b="1" lang="en-US">
                <a:solidFill>
                  <a:schemeClr val="lt1"/>
                </a:solidFill>
              </a:rPr>
              <a:t>gas stations</a:t>
            </a:r>
            <a:endParaRPr b="1">
              <a:solidFill>
                <a:schemeClr val="lt1"/>
              </a:solidFill>
            </a:endParaRPr>
          </a:p>
          <a:p>
            <a:pPr indent="0" lvl="0" marL="0" rtl="0" algn="l">
              <a:spcBef>
                <a:spcPts val="0"/>
              </a:spcBef>
              <a:spcAft>
                <a:spcPts val="0"/>
              </a:spcAft>
              <a:buNone/>
            </a:pPr>
            <a:r>
              <a:t/>
            </a:r>
            <a:endParaRPr b="1">
              <a:solidFill>
                <a:schemeClr val="lt1"/>
              </a:solidFill>
            </a:endParaRPr>
          </a:p>
          <a:p>
            <a:pPr indent="-190500" lvl="0" marL="285750" rtl="0" algn="l">
              <a:spcBef>
                <a:spcPts val="0"/>
              </a:spcBef>
              <a:spcAft>
                <a:spcPts val="0"/>
              </a:spcAft>
              <a:buClr>
                <a:schemeClr val="lt1"/>
              </a:buClr>
              <a:buSzPts val="1200"/>
              <a:buChar char="●"/>
            </a:pPr>
            <a:r>
              <a:rPr b="1" lang="en-US">
                <a:solidFill>
                  <a:schemeClr val="lt1"/>
                </a:solidFill>
              </a:rPr>
              <a:t>name</a:t>
            </a:r>
            <a:endParaRPr b="1">
              <a:solidFill>
                <a:schemeClr val="lt1"/>
              </a:solidFill>
            </a:endParaRPr>
          </a:p>
          <a:p>
            <a:pPr indent="-190500" lvl="0" marL="285750" rtl="0" algn="l">
              <a:spcBef>
                <a:spcPts val="0"/>
              </a:spcBef>
              <a:spcAft>
                <a:spcPts val="0"/>
              </a:spcAft>
              <a:buClr>
                <a:schemeClr val="lt1"/>
              </a:buClr>
              <a:buSzPts val="1200"/>
              <a:buChar char="●"/>
            </a:pPr>
            <a:r>
              <a:rPr b="1" lang="en-US">
                <a:solidFill>
                  <a:schemeClr val="lt1"/>
                </a:solidFill>
              </a:rPr>
              <a:t>latitude </a:t>
            </a:r>
            <a:endParaRPr b="1">
              <a:solidFill>
                <a:schemeClr val="lt1"/>
              </a:solidFill>
            </a:endParaRPr>
          </a:p>
          <a:p>
            <a:pPr indent="-190500" lvl="0" marL="285750" rtl="0" algn="l">
              <a:spcBef>
                <a:spcPts val="0"/>
              </a:spcBef>
              <a:spcAft>
                <a:spcPts val="0"/>
              </a:spcAft>
              <a:buClr>
                <a:schemeClr val="lt1"/>
              </a:buClr>
              <a:buSzPts val="1200"/>
              <a:buChar char="●"/>
            </a:pPr>
            <a:r>
              <a:rPr b="1" lang="en-US">
                <a:solidFill>
                  <a:schemeClr val="lt1"/>
                </a:solidFill>
              </a:rPr>
              <a:t>longitude</a:t>
            </a:r>
            <a:endParaRPr b="1">
              <a:solidFill>
                <a:schemeClr val="lt1"/>
              </a:solidFill>
            </a:endParaRPr>
          </a:p>
          <a:p>
            <a:pPr indent="0" lvl="0" marL="0" rtl="0" algn="l">
              <a:spcBef>
                <a:spcPts val="0"/>
              </a:spcBef>
              <a:spcAft>
                <a:spcPts val="0"/>
              </a:spcAft>
              <a:buNone/>
            </a:pPr>
            <a:r>
              <a:t/>
            </a:r>
            <a:endParaRPr/>
          </a:p>
        </p:txBody>
      </p:sp>
      <p:grpSp>
        <p:nvGrpSpPr>
          <p:cNvPr id="347" name="Google Shape;347;g16e17af7367_0_2651"/>
          <p:cNvGrpSpPr/>
          <p:nvPr/>
        </p:nvGrpSpPr>
        <p:grpSpPr>
          <a:xfrm>
            <a:off x="2544049" y="3043413"/>
            <a:ext cx="3469723" cy="1521900"/>
            <a:chOff x="1074600" y="1627200"/>
            <a:chExt cx="2555401" cy="1521900"/>
          </a:xfrm>
        </p:grpSpPr>
        <p:sp>
          <p:nvSpPr>
            <p:cNvPr id="348" name="Google Shape;348;g16e17af7367_0_2651"/>
            <p:cNvSpPr/>
            <p:nvPr/>
          </p:nvSpPr>
          <p:spPr>
            <a:xfrm>
              <a:off x="1074600" y="1627200"/>
              <a:ext cx="25554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3. EV chargers</a:t>
              </a:r>
              <a:endParaRPr b="1">
                <a:solidFill>
                  <a:schemeClr val="lt1"/>
                </a:solidFill>
              </a:endParaRPr>
            </a:p>
          </p:txBody>
        </p:sp>
        <p:sp>
          <p:nvSpPr>
            <p:cNvPr id="349" name="Google Shape;349;g16e17af7367_0_2651"/>
            <p:cNvSpPr/>
            <p:nvPr/>
          </p:nvSpPr>
          <p:spPr>
            <a:xfrm>
              <a:off x="1074601" y="2008800"/>
              <a:ext cx="2555400" cy="1140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SzPts val="1100"/>
                <a:buChar char="●"/>
              </a:pPr>
              <a:r>
                <a:rPr lang="en-US">
                  <a:solidFill>
                    <a:schemeClr val="dk1"/>
                  </a:solidFill>
                </a:rPr>
                <a:t>Distance to closest EV station</a:t>
              </a:r>
              <a:endParaRPr>
                <a:solidFill>
                  <a:schemeClr val="dk1"/>
                </a:solidFill>
              </a:endParaRPr>
            </a:p>
            <a:p>
              <a:pPr indent="-127000" lvl="0" marL="171450" rtl="0" algn="l">
                <a:spcBef>
                  <a:spcPts val="0"/>
                </a:spcBef>
                <a:spcAft>
                  <a:spcPts val="0"/>
                </a:spcAft>
                <a:buSzPts val="1100"/>
                <a:buChar char="●"/>
              </a:pPr>
              <a:r>
                <a:rPr lang="en-US">
                  <a:solidFill>
                    <a:schemeClr val="dk1"/>
                  </a:solidFill>
                </a:rPr>
                <a:t># of EV stations within 2 miles, 5 miles, 10 miles, 20 miles, 50 miles of driving distance </a:t>
              </a:r>
              <a:endParaRPr>
                <a:solidFill>
                  <a:schemeClr val="dk1"/>
                </a:solidFill>
              </a:endParaRPr>
            </a:p>
          </p:txBody>
        </p:sp>
      </p:grpSp>
      <p:grpSp>
        <p:nvGrpSpPr>
          <p:cNvPr id="350" name="Google Shape;350;g16e17af7367_0_2651"/>
          <p:cNvGrpSpPr/>
          <p:nvPr/>
        </p:nvGrpSpPr>
        <p:grpSpPr>
          <a:xfrm>
            <a:off x="6257099" y="4677975"/>
            <a:ext cx="3469723" cy="1060500"/>
            <a:chOff x="1074600" y="1627200"/>
            <a:chExt cx="2555401" cy="1060500"/>
          </a:xfrm>
        </p:grpSpPr>
        <p:sp>
          <p:nvSpPr>
            <p:cNvPr id="351" name="Google Shape;351;g16e17af7367_0_2651"/>
            <p:cNvSpPr/>
            <p:nvPr/>
          </p:nvSpPr>
          <p:spPr>
            <a:xfrm>
              <a:off x="1074600" y="1627200"/>
              <a:ext cx="2555400" cy="3816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6. Natural risk index</a:t>
              </a:r>
              <a:endParaRPr b="1">
                <a:solidFill>
                  <a:schemeClr val="lt1"/>
                </a:solidFill>
              </a:endParaRPr>
            </a:p>
          </p:txBody>
        </p:sp>
        <p:sp>
          <p:nvSpPr>
            <p:cNvPr id="352" name="Google Shape;352;g16e17af7367_0_2651"/>
            <p:cNvSpPr/>
            <p:nvPr/>
          </p:nvSpPr>
          <p:spPr>
            <a:xfrm>
              <a:off x="1074601" y="2008800"/>
              <a:ext cx="2555400" cy="678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27000" lvl="0" marL="171450" rtl="0" algn="l">
                <a:spcBef>
                  <a:spcPts val="0"/>
                </a:spcBef>
                <a:spcAft>
                  <a:spcPts val="0"/>
                </a:spcAft>
                <a:buClr>
                  <a:schemeClr val="dk1"/>
                </a:buClr>
                <a:buSzPts val="1100"/>
                <a:buChar char="●"/>
              </a:pPr>
              <a:r>
                <a:rPr lang="en-US">
                  <a:solidFill>
                    <a:schemeClr val="dk1"/>
                  </a:solidFill>
                </a:rPr>
                <a:t>Risk index in the county where the gas station is located</a:t>
              </a:r>
              <a:endParaRPr/>
            </a:p>
          </p:txBody>
        </p:sp>
      </p:grpSp>
      <p:sp>
        <p:nvSpPr>
          <p:cNvPr id="353" name="Google Shape;353;g16e17af7367_0_2651"/>
          <p:cNvSpPr/>
          <p:nvPr/>
        </p:nvSpPr>
        <p:spPr>
          <a:xfrm>
            <a:off x="10439300" y="3083300"/>
            <a:ext cx="1005300" cy="1060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1 data file</a:t>
            </a:r>
            <a:endParaRPr b="1">
              <a:solidFill>
                <a:schemeClr val="lt1"/>
              </a:solidFill>
            </a:endParaRPr>
          </a:p>
        </p:txBody>
      </p:sp>
      <p:sp>
        <p:nvSpPr>
          <p:cNvPr id="354" name="Google Shape;354;g16e17af7367_0_2651"/>
          <p:cNvSpPr/>
          <p:nvPr/>
        </p:nvSpPr>
        <p:spPr>
          <a:xfrm>
            <a:off x="9854475" y="2732150"/>
            <a:ext cx="457200" cy="1762800"/>
          </a:xfrm>
          <a:prstGeom prst="rightArrow">
            <a:avLst>
              <a:gd fmla="val 50000" name="adj1"/>
              <a:gd fmla="val 50000" name="adj2"/>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6e17af7367_0_265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6e17af7367_0_2862"/>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800"/>
              <a:buFont typeface="Arial"/>
              <a:buNone/>
            </a:pPr>
            <a:r>
              <a:rPr lang="en-US" sz="2800"/>
              <a:t>Project Recap: initial modeling focuses on I-5 south area</a:t>
            </a:r>
            <a:endParaRPr sz="2800"/>
          </a:p>
        </p:txBody>
      </p:sp>
      <p:grpSp>
        <p:nvGrpSpPr>
          <p:cNvPr id="361" name="Google Shape;361;g16e17af7367_0_2862"/>
          <p:cNvGrpSpPr/>
          <p:nvPr/>
        </p:nvGrpSpPr>
        <p:grpSpPr>
          <a:xfrm>
            <a:off x="2487779" y="1563250"/>
            <a:ext cx="8824636" cy="4597401"/>
            <a:chOff x="3111229" y="1438550"/>
            <a:chExt cx="8824636" cy="4597401"/>
          </a:xfrm>
        </p:grpSpPr>
        <p:pic>
          <p:nvPicPr>
            <p:cNvPr id="362" name="Google Shape;362;g16e17af7367_0_2862"/>
            <p:cNvPicPr preferRelativeResize="0"/>
            <p:nvPr/>
          </p:nvPicPr>
          <p:blipFill>
            <a:blip r:embed="rId3">
              <a:alphaModFix/>
            </a:blip>
            <a:stretch>
              <a:fillRect/>
            </a:stretch>
          </p:blipFill>
          <p:spPr>
            <a:xfrm>
              <a:off x="3111229" y="1549400"/>
              <a:ext cx="5969550" cy="4486551"/>
            </a:xfrm>
            <a:prstGeom prst="rect">
              <a:avLst/>
            </a:prstGeom>
            <a:noFill/>
            <a:ln>
              <a:noFill/>
            </a:ln>
          </p:spPr>
        </p:pic>
        <p:grpSp>
          <p:nvGrpSpPr>
            <p:cNvPr id="363" name="Google Shape;363;g16e17af7367_0_2862"/>
            <p:cNvGrpSpPr/>
            <p:nvPr/>
          </p:nvGrpSpPr>
          <p:grpSpPr>
            <a:xfrm>
              <a:off x="9080765" y="1438550"/>
              <a:ext cx="2855100" cy="644803"/>
              <a:chOff x="9189290" y="1549400"/>
              <a:chExt cx="2855100" cy="644803"/>
            </a:xfrm>
          </p:grpSpPr>
          <p:sp>
            <p:nvSpPr>
              <p:cNvPr id="364" name="Google Shape;364;g16e17af7367_0_2862"/>
              <p:cNvSpPr txBox="1"/>
              <p:nvPr/>
            </p:nvSpPr>
            <p:spPr>
              <a:xfrm>
                <a:off x="9189290" y="1549400"/>
                <a:ext cx="2238900" cy="4002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00338D"/>
                  </a:buClr>
                  <a:buSzPts val="1400"/>
                  <a:buChar char="●"/>
                </a:pPr>
                <a:r>
                  <a:rPr lang="en-US">
                    <a:solidFill>
                      <a:srgbClr val="00338D"/>
                    </a:solidFill>
                  </a:rPr>
                  <a:t>: EV charging stations</a:t>
                </a:r>
                <a:endParaRPr>
                  <a:solidFill>
                    <a:srgbClr val="00338D"/>
                  </a:solidFill>
                </a:endParaRPr>
              </a:p>
            </p:txBody>
          </p:sp>
          <p:sp>
            <p:nvSpPr>
              <p:cNvPr id="365" name="Google Shape;365;g16e17af7367_0_2862"/>
              <p:cNvSpPr txBox="1"/>
              <p:nvPr/>
            </p:nvSpPr>
            <p:spPr>
              <a:xfrm>
                <a:off x="9189290" y="1794003"/>
                <a:ext cx="2855100" cy="4002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rgbClr val="00338D"/>
                    </a:solidFill>
                  </a:rPr>
                  <a:t>: annual average daily traffic</a:t>
                </a:r>
                <a:r>
                  <a:rPr lang="en-US">
                    <a:solidFill>
                      <a:srgbClr val="0091DA"/>
                    </a:solidFill>
                  </a:rPr>
                  <a:t> </a:t>
                </a:r>
                <a:endParaRPr>
                  <a:solidFill>
                    <a:srgbClr val="0091DA"/>
                  </a:solidFill>
                </a:endParaRPr>
              </a:p>
            </p:txBody>
          </p:sp>
        </p:grpSp>
      </p:grpSp>
      <p:sp>
        <p:nvSpPr>
          <p:cNvPr id="366" name="Google Shape;366;g16e17af7367_0_2862"/>
          <p:cNvSpPr txBox="1"/>
          <p:nvPr/>
        </p:nvSpPr>
        <p:spPr>
          <a:xfrm>
            <a:off x="5760538" y="2809100"/>
            <a:ext cx="137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b="1" lang="en-US" sz="1800">
                <a:solidFill>
                  <a:srgbClr val="00338D"/>
                </a:solidFill>
              </a:rPr>
              <a:t>I-5</a:t>
            </a:r>
            <a:endParaRPr b="1" sz="1800">
              <a:solidFill>
                <a:srgbClr val="00338D"/>
              </a:solidFill>
            </a:endParaRPr>
          </a:p>
        </p:txBody>
      </p:sp>
      <p:cxnSp>
        <p:nvCxnSpPr>
          <p:cNvPr id="367" name="Google Shape;367;g16e17af7367_0_2862"/>
          <p:cNvCxnSpPr>
            <a:stCxn id="366" idx="1"/>
          </p:cNvCxnSpPr>
          <p:nvPr/>
        </p:nvCxnSpPr>
        <p:spPr>
          <a:xfrm flipH="1">
            <a:off x="5234038" y="3039950"/>
            <a:ext cx="526500" cy="231000"/>
          </a:xfrm>
          <a:prstGeom prst="straightConnector1">
            <a:avLst/>
          </a:prstGeom>
          <a:noFill/>
          <a:ln cap="flat" cmpd="sng" w="28575">
            <a:solidFill>
              <a:srgbClr val="00338D"/>
            </a:solidFill>
            <a:prstDash val="solid"/>
            <a:round/>
            <a:headEnd len="med" w="med" type="none"/>
            <a:tailEnd len="med" w="med" type="none"/>
          </a:ln>
        </p:spPr>
      </p:cxnSp>
      <p:sp>
        <p:nvSpPr>
          <p:cNvPr id="368" name="Google Shape;368;g16e17af7367_0_2862"/>
          <p:cNvSpPr/>
          <p:nvPr/>
        </p:nvSpPr>
        <p:spPr>
          <a:xfrm>
            <a:off x="4807525" y="2923300"/>
            <a:ext cx="817500" cy="24105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16e17af7367_0_2862"/>
          <p:cNvSpPr txBox="1"/>
          <p:nvPr>
            <p:ph type="title"/>
          </p:nvPr>
        </p:nvSpPr>
        <p:spPr>
          <a:xfrm>
            <a:off x="1044000" y="1075675"/>
            <a:ext cx="9533100" cy="399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1600"/>
              <a:t>Initial Modeling area focuses on I-5 Route (Olympia - Vancouver), then expand to other highways</a:t>
            </a:r>
            <a:endParaRPr sz="1600"/>
          </a:p>
        </p:txBody>
      </p:sp>
      <p:sp>
        <p:nvSpPr>
          <p:cNvPr id="370" name="Google Shape;370;g16e17af7367_0_2862"/>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594ededcb6_0_34"/>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Project Recap: f</a:t>
            </a:r>
            <a:r>
              <a:rPr lang="en-US" sz="2800"/>
              <a:t>rom last week</a:t>
            </a:r>
            <a:endParaRPr sz="2800"/>
          </a:p>
        </p:txBody>
      </p:sp>
      <p:sp>
        <p:nvSpPr>
          <p:cNvPr id="376" name="Google Shape;376;g1594ededcb6_0_34"/>
          <p:cNvSpPr txBox="1"/>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rtl="0" algn="l">
              <a:spcBef>
                <a:spcPts val="600"/>
              </a:spcBef>
              <a:spcAft>
                <a:spcPts val="0"/>
              </a:spcAft>
              <a:buNone/>
            </a:pPr>
            <a:r>
              <a:t/>
            </a:r>
            <a:endParaRPr sz="1500">
              <a:solidFill>
                <a:srgbClr val="00338D"/>
              </a:solidFill>
            </a:endParaRPr>
          </a:p>
          <a:p>
            <a:pPr indent="-285750" lvl="1" marL="285750" rtl="0" algn="l">
              <a:spcBef>
                <a:spcPts val="600"/>
              </a:spcBef>
              <a:spcAft>
                <a:spcPts val="0"/>
              </a:spcAft>
              <a:buClr>
                <a:srgbClr val="00338D"/>
              </a:buClr>
              <a:buSzPts val="2000"/>
              <a:buChar char="•"/>
            </a:pPr>
            <a:r>
              <a:rPr b="1" lang="en-US" sz="2000">
                <a:solidFill>
                  <a:srgbClr val="00338D"/>
                </a:solidFill>
              </a:rPr>
              <a:t>Action items:</a:t>
            </a:r>
            <a:endParaRPr sz="2000">
              <a:solidFill>
                <a:srgbClr val="00338D"/>
              </a:solidFill>
            </a:endParaRPr>
          </a:p>
          <a:p>
            <a:pPr indent="-317500" lvl="2" marL="570150" rtl="0" algn="l">
              <a:spcBef>
                <a:spcPts val="600"/>
              </a:spcBef>
              <a:spcAft>
                <a:spcPts val="0"/>
              </a:spcAft>
              <a:buClr>
                <a:srgbClr val="00338D"/>
              </a:buClr>
              <a:buSzPts val="2000"/>
              <a:buChar char="•"/>
            </a:pPr>
            <a:r>
              <a:rPr lang="en-US" sz="2000">
                <a:solidFill>
                  <a:srgbClr val="00338D"/>
                </a:solidFill>
              </a:rPr>
              <a:t>Optimization: build optimization model with defined objective function and constraints for selected area</a:t>
            </a:r>
            <a:endParaRPr sz="2000">
              <a:solidFill>
                <a:srgbClr val="00338D"/>
              </a:solidFill>
            </a:endParaRPr>
          </a:p>
          <a:p>
            <a:pPr indent="-317500" lvl="2" marL="570150" rtl="0" algn="l">
              <a:spcBef>
                <a:spcPts val="600"/>
              </a:spcBef>
              <a:spcAft>
                <a:spcPts val="0"/>
              </a:spcAft>
              <a:buClr>
                <a:srgbClr val="00338D"/>
              </a:buClr>
              <a:buSzPts val="2000"/>
              <a:buChar char="•"/>
            </a:pPr>
            <a:r>
              <a:rPr lang="en-US" sz="2000">
                <a:solidFill>
                  <a:srgbClr val="00338D"/>
                </a:solidFill>
              </a:rPr>
              <a:t>Transfer learning: define criteria to fairly assigned census tracts to training, validation, testing set</a:t>
            </a:r>
            <a:endParaRPr sz="2000">
              <a:solidFill>
                <a:srgbClr val="00338D"/>
              </a:solidFill>
            </a:endParaRPr>
          </a:p>
          <a:p>
            <a:pPr indent="0" lvl="0" marL="0" rtl="0" algn="l">
              <a:spcBef>
                <a:spcPts val="600"/>
              </a:spcBef>
              <a:spcAft>
                <a:spcPts val="0"/>
              </a:spcAft>
              <a:buNone/>
            </a:pPr>
            <a:r>
              <a:t/>
            </a:r>
            <a:endParaRPr b="1" sz="2000">
              <a:solidFill>
                <a:srgbClr val="00338D"/>
              </a:solidFill>
            </a:endParaRPr>
          </a:p>
        </p:txBody>
      </p:sp>
      <p:sp>
        <p:nvSpPr>
          <p:cNvPr id="377" name="Google Shape;377;g1594ededcb6_0_3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16e17af7367_0_781"/>
          <p:cNvSpPr txBox="1"/>
          <p:nvPr>
            <p:ph type="title"/>
          </p:nvPr>
        </p:nvSpPr>
        <p:spPr>
          <a:xfrm>
            <a:off x="998400" y="431800"/>
            <a:ext cx="10195200" cy="53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Modeling Deep Dive: </a:t>
            </a:r>
            <a:r>
              <a:rPr lang="en-US" sz="2800"/>
              <a:t>Classification</a:t>
            </a:r>
            <a:endParaRPr sz="2800"/>
          </a:p>
        </p:txBody>
      </p:sp>
      <p:sp>
        <p:nvSpPr>
          <p:cNvPr id="384" name="Google Shape;384;g16e17af7367_0_78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385" name="Google Shape;385;g16e17af7367_0_781"/>
          <p:cNvSpPr txBox="1"/>
          <p:nvPr/>
        </p:nvSpPr>
        <p:spPr>
          <a:xfrm>
            <a:off x="896650" y="1017775"/>
            <a:ext cx="10195200" cy="129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2"/>
                </a:solidFill>
              </a:rPr>
              <a:t>Idea: use a supervised ML model to give a rough baseline EV charging station locations using gas station location</a:t>
            </a:r>
            <a:endParaRPr b="1" sz="1600">
              <a:solidFill>
                <a:schemeClr val="dk2"/>
              </a:solidFill>
            </a:endParaRPr>
          </a:p>
          <a:p>
            <a:pPr indent="-330200" lvl="0" marL="457200" rtl="0" algn="l">
              <a:spcBef>
                <a:spcPts val="1000"/>
              </a:spcBef>
              <a:spcAft>
                <a:spcPts val="0"/>
              </a:spcAft>
              <a:buClr>
                <a:schemeClr val="dk2"/>
              </a:buClr>
              <a:buSzPts val="1600"/>
              <a:buChar char="-"/>
            </a:pPr>
            <a:r>
              <a:rPr lang="en-US" sz="1600">
                <a:solidFill>
                  <a:schemeClr val="dk2"/>
                </a:solidFill>
              </a:rPr>
              <a:t>Based on our current gas station and EV station data, in our selected area (I-5 south), which gas stations can be chosen as locations to place EV chargers</a:t>
            </a:r>
            <a:endParaRPr sz="1600">
              <a:solidFill>
                <a:schemeClr val="dk2"/>
              </a:solidFill>
            </a:endParaRPr>
          </a:p>
        </p:txBody>
      </p:sp>
      <p:sp>
        <p:nvSpPr>
          <p:cNvPr id="386" name="Google Shape;386;g16e17af7367_0_781"/>
          <p:cNvSpPr/>
          <p:nvPr/>
        </p:nvSpPr>
        <p:spPr>
          <a:xfrm>
            <a:off x="8674175" y="2882125"/>
            <a:ext cx="3063600" cy="2994900"/>
          </a:xfrm>
          <a:prstGeom prst="rect">
            <a:avLst/>
          </a:prstGeom>
          <a:no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16e17af7367_0_781"/>
          <p:cNvSpPr txBox="1"/>
          <p:nvPr/>
        </p:nvSpPr>
        <p:spPr>
          <a:xfrm>
            <a:off x="8674350" y="2882125"/>
            <a:ext cx="3132000" cy="297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US">
                <a:solidFill>
                  <a:schemeClr val="dk2"/>
                </a:solidFill>
              </a:rPr>
              <a:t>Data Preprocessing</a:t>
            </a:r>
            <a:endParaRPr b="1">
              <a:solidFill>
                <a:schemeClr val="dk2"/>
              </a:solidFill>
            </a:endParaRPr>
          </a:p>
          <a:p>
            <a:pPr indent="-146050" lvl="0" marL="171450" rtl="0" algn="l">
              <a:lnSpc>
                <a:spcPct val="100000"/>
              </a:lnSpc>
              <a:spcBef>
                <a:spcPts val="1000"/>
              </a:spcBef>
              <a:spcAft>
                <a:spcPts val="0"/>
              </a:spcAft>
              <a:buClr>
                <a:schemeClr val="dk2"/>
              </a:buClr>
              <a:buSzPts val="1400"/>
              <a:buAutoNum type="arabicPeriod"/>
            </a:pPr>
            <a:r>
              <a:rPr b="1" lang="en-US">
                <a:solidFill>
                  <a:schemeClr val="dk2"/>
                </a:solidFill>
              </a:rPr>
              <a:t>Missing data</a:t>
            </a:r>
            <a:r>
              <a:rPr lang="en-US">
                <a:solidFill>
                  <a:schemeClr val="dk2"/>
                </a:solidFill>
              </a:rPr>
              <a:t> in risk index &amp; crime rate due to lack of records</a:t>
            </a:r>
            <a:endParaRPr>
              <a:solidFill>
                <a:schemeClr val="dk2"/>
              </a:solidFill>
            </a:endParaRPr>
          </a:p>
          <a:p>
            <a:pPr indent="-203200" lvl="1" marL="571500" rtl="0" algn="l">
              <a:lnSpc>
                <a:spcPct val="100000"/>
              </a:lnSpc>
              <a:spcBef>
                <a:spcPts val="0"/>
              </a:spcBef>
              <a:spcAft>
                <a:spcPts val="0"/>
              </a:spcAft>
              <a:buClr>
                <a:schemeClr val="dk2"/>
              </a:buClr>
              <a:buSzPts val="1400"/>
              <a:buAutoNum type="alphaLcPeriod"/>
            </a:pPr>
            <a:r>
              <a:rPr lang="en-US">
                <a:solidFill>
                  <a:schemeClr val="dk2"/>
                </a:solidFill>
              </a:rPr>
              <a:t>risk index: fill with average</a:t>
            </a:r>
            <a:endParaRPr>
              <a:solidFill>
                <a:schemeClr val="dk2"/>
              </a:solidFill>
            </a:endParaRPr>
          </a:p>
          <a:p>
            <a:pPr indent="-203200" lvl="1" marL="571500" rtl="0" algn="l">
              <a:lnSpc>
                <a:spcPct val="100000"/>
              </a:lnSpc>
              <a:spcBef>
                <a:spcPts val="0"/>
              </a:spcBef>
              <a:spcAft>
                <a:spcPts val="0"/>
              </a:spcAft>
              <a:buClr>
                <a:schemeClr val="dk2"/>
              </a:buClr>
              <a:buSzPts val="1400"/>
              <a:buAutoNum type="alphaLcPeriod"/>
            </a:pPr>
            <a:r>
              <a:rPr lang="en-US">
                <a:solidFill>
                  <a:schemeClr val="dk2"/>
                </a:solidFill>
              </a:rPr>
              <a:t>crime rate: fill with minimum</a:t>
            </a:r>
            <a:endParaRPr>
              <a:solidFill>
                <a:schemeClr val="dk2"/>
              </a:solidFill>
            </a:endParaRPr>
          </a:p>
          <a:p>
            <a:pPr indent="-146050" lvl="0" marL="171450" rtl="0" algn="l">
              <a:lnSpc>
                <a:spcPct val="100000"/>
              </a:lnSpc>
              <a:spcBef>
                <a:spcPts val="1000"/>
              </a:spcBef>
              <a:spcAft>
                <a:spcPts val="0"/>
              </a:spcAft>
              <a:buClr>
                <a:schemeClr val="dk2"/>
              </a:buClr>
              <a:buSzPts val="1400"/>
              <a:buAutoNum type="arabicPeriod"/>
            </a:pPr>
            <a:r>
              <a:rPr b="1" lang="en-US">
                <a:solidFill>
                  <a:schemeClr val="dk2"/>
                </a:solidFill>
              </a:rPr>
              <a:t>Remove highly correlated and unuseful features</a:t>
            </a:r>
            <a:r>
              <a:rPr lang="en-US">
                <a:solidFill>
                  <a:schemeClr val="dk2"/>
                </a:solidFill>
              </a:rPr>
              <a:t> (including id, name, lat/long, etc).</a:t>
            </a:r>
            <a:endParaRPr>
              <a:solidFill>
                <a:schemeClr val="dk2"/>
              </a:solidFill>
            </a:endParaRPr>
          </a:p>
          <a:p>
            <a:pPr indent="-203200" lvl="1" marL="571500" rtl="0" algn="l">
              <a:lnSpc>
                <a:spcPct val="100000"/>
              </a:lnSpc>
              <a:spcBef>
                <a:spcPts val="0"/>
              </a:spcBef>
              <a:spcAft>
                <a:spcPts val="0"/>
              </a:spcAft>
              <a:buClr>
                <a:schemeClr val="dk2"/>
              </a:buClr>
              <a:buSzPts val="1400"/>
              <a:buAutoNum type="alphaLcPeriod"/>
            </a:pPr>
            <a:r>
              <a:rPr lang="en-US">
                <a:solidFill>
                  <a:schemeClr val="dk2"/>
                </a:solidFill>
              </a:rPr>
              <a:t>Drop if correlation &gt; 0.8</a:t>
            </a:r>
            <a:endParaRPr>
              <a:solidFill>
                <a:schemeClr val="dk2"/>
              </a:solidFill>
            </a:endParaRPr>
          </a:p>
          <a:p>
            <a:pPr indent="-203200" lvl="1" marL="571500" rtl="0" algn="l">
              <a:lnSpc>
                <a:spcPct val="100000"/>
              </a:lnSpc>
              <a:spcBef>
                <a:spcPts val="0"/>
              </a:spcBef>
              <a:spcAft>
                <a:spcPts val="0"/>
              </a:spcAft>
              <a:buClr>
                <a:schemeClr val="dk2"/>
              </a:buClr>
              <a:buSzPts val="1400"/>
              <a:buAutoNum type="alphaLcPeriod"/>
            </a:pPr>
            <a:r>
              <a:rPr lang="en-US">
                <a:solidFill>
                  <a:schemeClr val="dk2"/>
                </a:solidFill>
              </a:rPr>
              <a:t>17 features remaining</a:t>
            </a:r>
            <a:endParaRPr>
              <a:solidFill>
                <a:schemeClr val="dk2"/>
              </a:solidFill>
            </a:endParaRPr>
          </a:p>
          <a:p>
            <a:pPr indent="-146050" lvl="0" marL="171450" rtl="0" algn="l">
              <a:lnSpc>
                <a:spcPct val="100000"/>
              </a:lnSpc>
              <a:spcBef>
                <a:spcPts val="1000"/>
              </a:spcBef>
              <a:spcAft>
                <a:spcPts val="0"/>
              </a:spcAft>
              <a:buClr>
                <a:schemeClr val="dk2"/>
              </a:buClr>
              <a:buSzPts val="1400"/>
              <a:buAutoNum type="arabicPeriod"/>
            </a:pPr>
            <a:r>
              <a:rPr lang="en-US">
                <a:solidFill>
                  <a:schemeClr val="dk2"/>
                </a:solidFill>
              </a:rPr>
              <a:t>Used </a:t>
            </a:r>
            <a:r>
              <a:rPr b="1" lang="en-US">
                <a:solidFill>
                  <a:schemeClr val="dk2"/>
                </a:solidFill>
              </a:rPr>
              <a:t>SMOTE</a:t>
            </a:r>
            <a:r>
              <a:rPr lang="en-US">
                <a:solidFill>
                  <a:schemeClr val="dk2"/>
                </a:solidFill>
              </a:rPr>
              <a:t> to balance target</a:t>
            </a:r>
            <a:endParaRPr>
              <a:solidFill>
                <a:schemeClr val="dk2"/>
              </a:solidFill>
            </a:endParaRPr>
          </a:p>
        </p:txBody>
      </p:sp>
      <p:cxnSp>
        <p:nvCxnSpPr>
          <p:cNvPr id="388" name="Google Shape;388;g16e17af7367_0_781"/>
          <p:cNvCxnSpPr/>
          <p:nvPr/>
        </p:nvCxnSpPr>
        <p:spPr>
          <a:xfrm flipH="1" rot="10800000">
            <a:off x="8224851" y="2879725"/>
            <a:ext cx="449400" cy="178260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g16e17af7367_0_781"/>
          <p:cNvCxnSpPr/>
          <p:nvPr/>
        </p:nvCxnSpPr>
        <p:spPr>
          <a:xfrm rot="10800000">
            <a:off x="8224925" y="4662425"/>
            <a:ext cx="444900" cy="1209900"/>
          </a:xfrm>
          <a:prstGeom prst="straightConnector1">
            <a:avLst/>
          </a:prstGeom>
          <a:noFill/>
          <a:ln cap="flat" cmpd="sng" w="9525">
            <a:solidFill>
              <a:schemeClr val="dk2"/>
            </a:solidFill>
            <a:prstDash val="solid"/>
            <a:round/>
            <a:headEnd len="med" w="med" type="none"/>
            <a:tailEnd len="med" w="med" type="none"/>
          </a:ln>
        </p:spPr>
      </p:cxnSp>
      <p:grpSp>
        <p:nvGrpSpPr>
          <p:cNvPr id="390" name="Google Shape;390;g16e17af7367_0_781"/>
          <p:cNvGrpSpPr/>
          <p:nvPr/>
        </p:nvGrpSpPr>
        <p:grpSpPr>
          <a:xfrm>
            <a:off x="896650" y="2432150"/>
            <a:ext cx="7542649" cy="3583550"/>
            <a:chOff x="793300" y="2363675"/>
            <a:chExt cx="7542649" cy="3583550"/>
          </a:xfrm>
        </p:grpSpPr>
        <p:sp>
          <p:nvSpPr>
            <p:cNvPr id="391" name="Google Shape;391;g16e17af7367_0_781"/>
            <p:cNvSpPr txBox="1"/>
            <p:nvPr/>
          </p:nvSpPr>
          <p:spPr>
            <a:xfrm>
              <a:off x="793300" y="2473750"/>
              <a:ext cx="1441800" cy="8550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Target</a:t>
              </a:r>
              <a:endParaRPr b="1" sz="1800">
                <a:solidFill>
                  <a:srgbClr val="FFFFFF"/>
                </a:solidFill>
              </a:endParaRPr>
            </a:p>
          </p:txBody>
        </p:sp>
        <p:sp>
          <p:nvSpPr>
            <p:cNvPr id="392" name="Google Shape;392;g16e17af7367_0_781"/>
            <p:cNvSpPr txBox="1"/>
            <p:nvPr/>
          </p:nvSpPr>
          <p:spPr>
            <a:xfrm>
              <a:off x="793300" y="4155249"/>
              <a:ext cx="1441800" cy="8772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Features </a:t>
              </a:r>
              <a:endParaRPr b="1" sz="1800">
                <a:solidFill>
                  <a:srgbClr val="FFFFFF"/>
                </a:solidFill>
              </a:endParaRPr>
            </a:p>
          </p:txBody>
        </p:sp>
        <p:sp>
          <p:nvSpPr>
            <p:cNvPr id="393" name="Google Shape;393;g16e17af7367_0_781"/>
            <p:cNvSpPr txBox="1"/>
            <p:nvPr/>
          </p:nvSpPr>
          <p:spPr>
            <a:xfrm>
              <a:off x="2458221" y="2791806"/>
              <a:ext cx="308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94" name="Google Shape;394;g16e17af7367_0_781"/>
            <p:cNvSpPr txBox="1"/>
            <p:nvPr/>
          </p:nvSpPr>
          <p:spPr>
            <a:xfrm>
              <a:off x="2591300" y="2363675"/>
              <a:ext cx="5699700" cy="104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a:solidFill>
                    <a:schemeClr val="dk2"/>
                  </a:solidFill>
                </a:rPr>
                <a:t>Within </a:t>
              </a:r>
              <a:r>
                <a:rPr b="1" lang="en-US">
                  <a:solidFill>
                    <a:schemeClr val="dk2"/>
                  </a:solidFill>
                </a:rPr>
                <a:t>20m</a:t>
              </a:r>
              <a:r>
                <a:rPr lang="en-US">
                  <a:solidFill>
                    <a:schemeClr val="dk2"/>
                  </a:solidFill>
                </a:rPr>
                <a:t> precision, whether there is a </a:t>
              </a:r>
              <a:r>
                <a:rPr b="1" lang="en-US">
                  <a:solidFill>
                    <a:schemeClr val="dk2"/>
                  </a:solidFill>
                </a:rPr>
                <a:t>EV station for each gas station location </a:t>
              </a:r>
              <a:r>
                <a:rPr lang="en-US">
                  <a:solidFill>
                    <a:schemeClr val="dk2"/>
                  </a:solidFill>
                </a:rPr>
                <a:t>(whether the location is possible to place EV station)</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b="1" lang="en-US">
                  <a:solidFill>
                    <a:schemeClr val="dk2"/>
                  </a:solidFill>
                </a:rPr>
                <a:t>1 </a:t>
              </a:r>
              <a:r>
                <a:rPr lang="en-US">
                  <a:solidFill>
                    <a:schemeClr val="dk2"/>
                  </a:solidFill>
                </a:rPr>
                <a:t>- there exists a matched EV station</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b="1" lang="en-US">
                  <a:solidFill>
                    <a:schemeClr val="dk2"/>
                  </a:solidFill>
                </a:rPr>
                <a:t>0</a:t>
              </a:r>
              <a:r>
                <a:rPr lang="en-US">
                  <a:solidFill>
                    <a:schemeClr val="dk2"/>
                  </a:solidFill>
                </a:rPr>
                <a:t> - there isn’t a matched EV station</a:t>
              </a:r>
              <a:endParaRPr>
                <a:solidFill>
                  <a:schemeClr val="dk2"/>
                </a:solidFill>
              </a:endParaRPr>
            </a:p>
          </p:txBody>
        </p:sp>
        <p:sp>
          <p:nvSpPr>
            <p:cNvPr id="395" name="Google Shape;395;g16e17af7367_0_781"/>
            <p:cNvSpPr txBox="1"/>
            <p:nvPr/>
          </p:nvSpPr>
          <p:spPr>
            <a:xfrm>
              <a:off x="793300" y="5178350"/>
              <a:ext cx="1441800" cy="6987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Evaluation Metrics</a:t>
              </a:r>
              <a:endParaRPr b="1" sz="1800">
                <a:solidFill>
                  <a:srgbClr val="FFFFFF"/>
                </a:solidFill>
              </a:endParaRPr>
            </a:p>
          </p:txBody>
        </p:sp>
        <p:sp>
          <p:nvSpPr>
            <p:cNvPr id="396" name="Google Shape;396;g16e17af7367_0_781"/>
            <p:cNvSpPr txBox="1"/>
            <p:nvPr/>
          </p:nvSpPr>
          <p:spPr>
            <a:xfrm>
              <a:off x="2574201" y="4039750"/>
              <a:ext cx="56997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Clr>
                  <a:schemeClr val="dk2"/>
                </a:buClr>
                <a:buSzPts val="1400"/>
                <a:buChar char="●"/>
              </a:pPr>
              <a:r>
                <a:rPr lang="en-US">
                  <a:solidFill>
                    <a:schemeClr val="dk2"/>
                  </a:solidFill>
                </a:rPr>
                <a:t>2711 gas stations with 57 features</a:t>
              </a:r>
              <a:endParaRPr>
                <a:solidFill>
                  <a:schemeClr val="dk2"/>
                </a:solidFill>
              </a:endParaRPr>
            </a:p>
            <a:p>
              <a:pPr indent="-317500" lvl="0" marL="457200" rtl="0" algn="l">
                <a:lnSpc>
                  <a:spcPct val="100000"/>
                </a:lnSpc>
                <a:spcBef>
                  <a:spcPts val="0"/>
                </a:spcBef>
                <a:spcAft>
                  <a:spcPts val="0"/>
                </a:spcAft>
                <a:buClr>
                  <a:schemeClr val="dk2"/>
                </a:buClr>
                <a:buSzPts val="1400"/>
                <a:buChar char="●"/>
              </a:pPr>
              <a:r>
                <a:rPr lang="en-US">
                  <a:solidFill>
                    <a:schemeClr val="dk2"/>
                  </a:solidFill>
                </a:rPr>
                <a:t>Imbalanced target</a:t>
              </a:r>
              <a:endParaRPr>
                <a:solidFill>
                  <a:schemeClr val="dk2"/>
                </a:solidFill>
              </a:endParaRPr>
            </a:p>
            <a:p>
              <a:pPr indent="-317500" lvl="1" marL="914400" rtl="0" algn="l">
                <a:lnSpc>
                  <a:spcPct val="100000"/>
                </a:lnSpc>
                <a:spcBef>
                  <a:spcPts val="0"/>
                </a:spcBef>
                <a:spcAft>
                  <a:spcPts val="0"/>
                </a:spcAft>
                <a:buClr>
                  <a:schemeClr val="dk2"/>
                </a:buClr>
                <a:buSzPts val="1400"/>
                <a:buChar char="○"/>
              </a:pPr>
              <a:r>
                <a:rPr lang="en-US">
                  <a:solidFill>
                    <a:schemeClr val="dk2"/>
                  </a:solidFill>
                </a:rPr>
                <a:t>63% unmatched gas stations (0)</a:t>
              </a:r>
              <a:endParaRPr>
                <a:solidFill>
                  <a:schemeClr val="dk2"/>
                </a:solidFill>
              </a:endParaRPr>
            </a:p>
            <a:p>
              <a:pPr indent="-317500" lvl="1" marL="914400" rtl="0" algn="l">
                <a:lnSpc>
                  <a:spcPct val="100000"/>
                </a:lnSpc>
                <a:spcBef>
                  <a:spcPts val="0"/>
                </a:spcBef>
                <a:spcAft>
                  <a:spcPts val="0"/>
                </a:spcAft>
                <a:buClr>
                  <a:schemeClr val="dk2"/>
                </a:buClr>
                <a:buSzPts val="1400"/>
                <a:buChar char="○"/>
              </a:pPr>
              <a:r>
                <a:rPr lang="en-US">
                  <a:solidFill>
                    <a:schemeClr val="dk2"/>
                  </a:solidFill>
                </a:rPr>
                <a:t>37% matched gas stations (1) </a:t>
              </a:r>
              <a:endParaRPr>
                <a:solidFill>
                  <a:schemeClr val="dk2"/>
                </a:solidFill>
              </a:endParaRPr>
            </a:p>
          </p:txBody>
        </p:sp>
        <p:sp>
          <p:nvSpPr>
            <p:cNvPr id="397" name="Google Shape;397;g16e17af7367_0_781"/>
            <p:cNvSpPr txBox="1"/>
            <p:nvPr/>
          </p:nvSpPr>
          <p:spPr>
            <a:xfrm>
              <a:off x="793300" y="3475300"/>
              <a:ext cx="1441800" cy="5334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Data </a:t>
              </a:r>
              <a:endParaRPr b="1" sz="1800">
                <a:solidFill>
                  <a:srgbClr val="FFFFFF"/>
                </a:solidFill>
              </a:endParaRPr>
            </a:p>
          </p:txBody>
        </p:sp>
        <p:sp>
          <p:nvSpPr>
            <p:cNvPr id="398" name="Google Shape;398;g16e17af7367_0_781"/>
            <p:cNvSpPr txBox="1"/>
            <p:nvPr/>
          </p:nvSpPr>
          <p:spPr>
            <a:xfrm>
              <a:off x="2591301" y="3384275"/>
              <a:ext cx="56997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a:solidFill>
                    <a:schemeClr val="dk2"/>
                  </a:solidFill>
                </a:rPr>
                <a:t>Training &amp; validation: all gas stations except ones near I-5 south</a:t>
              </a:r>
              <a:endParaRPr>
                <a:solidFill>
                  <a:schemeClr val="dk2"/>
                </a:solidFill>
              </a:endParaRPr>
            </a:p>
            <a:p>
              <a:pPr indent="0" lvl="0" marL="0" rtl="0" algn="l">
                <a:lnSpc>
                  <a:spcPct val="100000"/>
                </a:lnSpc>
                <a:spcBef>
                  <a:spcPts val="0"/>
                </a:spcBef>
                <a:spcAft>
                  <a:spcPts val="0"/>
                </a:spcAft>
                <a:buNone/>
              </a:pPr>
              <a:r>
                <a:rPr lang="en-US">
                  <a:solidFill>
                    <a:schemeClr val="dk2"/>
                  </a:solidFill>
                </a:rPr>
                <a:t>Testing/deployment: gas stations near I-5 south</a:t>
              </a:r>
              <a:endParaRPr>
                <a:solidFill>
                  <a:schemeClr val="dk2"/>
                </a:solidFill>
              </a:endParaRPr>
            </a:p>
          </p:txBody>
        </p:sp>
        <p:sp>
          <p:nvSpPr>
            <p:cNvPr id="399" name="Google Shape;399;g16e17af7367_0_781"/>
            <p:cNvSpPr txBox="1"/>
            <p:nvPr/>
          </p:nvSpPr>
          <p:spPr>
            <a:xfrm>
              <a:off x="2636249" y="5115925"/>
              <a:ext cx="56997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a:solidFill>
                    <a:schemeClr val="dk2"/>
                  </a:solidFill>
                </a:rPr>
                <a:t>Recall</a:t>
              </a:r>
              <a:r>
                <a:rPr lang="en-US">
                  <a:solidFill>
                    <a:schemeClr val="dk2"/>
                  </a:solidFill>
                </a:rPr>
                <a:t>: % of predicted matched among all real matched</a:t>
              </a:r>
              <a:endParaRPr>
                <a:solidFill>
                  <a:schemeClr val="dk2"/>
                </a:solidFill>
              </a:endParaRPr>
            </a:p>
            <a:p>
              <a:pPr indent="0" lvl="0" marL="0" rtl="0" algn="l">
                <a:lnSpc>
                  <a:spcPct val="100000"/>
                </a:lnSpc>
                <a:spcBef>
                  <a:spcPts val="0"/>
                </a:spcBef>
                <a:spcAft>
                  <a:spcPts val="0"/>
                </a:spcAft>
                <a:buNone/>
              </a:pPr>
              <a:r>
                <a:rPr b="1" lang="en-US">
                  <a:solidFill>
                    <a:schemeClr val="dk2"/>
                  </a:solidFill>
                </a:rPr>
                <a:t>Average Precision</a:t>
              </a:r>
              <a:r>
                <a:rPr lang="en-US">
                  <a:solidFill>
                    <a:schemeClr val="dk2"/>
                  </a:solidFill>
                </a:rPr>
                <a:t>: averaged accuracy on 1s and 0s</a:t>
              </a:r>
              <a:endParaRPr>
                <a:solidFill>
                  <a:schemeClr val="dk2"/>
                </a:solidFill>
              </a:endParaRPr>
            </a:p>
            <a:p>
              <a:pPr indent="0" lvl="0" marL="0" rtl="0" algn="l">
                <a:lnSpc>
                  <a:spcPct val="100000"/>
                </a:lnSpc>
                <a:spcBef>
                  <a:spcPts val="0"/>
                </a:spcBef>
                <a:spcAft>
                  <a:spcPts val="0"/>
                </a:spcAft>
                <a:buNone/>
              </a:pPr>
              <a:r>
                <a:rPr b="1" lang="en-US">
                  <a:solidFill>
                    <a:schemeClr val="dk2"/>
                  </a:solidFill>
                </a:rPr>
                <a:t>AUROC</a:t>
              </a:r>
              <a:r>
                <a:rPr lang="en-US">
                  <a:solidFill>
                    <a:schemeClr val="dk2"/>
                  </a:solidFill>
                </a:rPr>
                <a:t>: provides an aggregate measure of model performance</a:t>
              </a:r>
              <a:endParaRPr>
                <a:solidFill>
                  <a:schemeClr val="dk2"/>
                </a:solidFill>
              </a:endParaRPr>
            </a:p>
          </p:txBody>
        </p:sp>
      </p:grpSp>
      <p:cxnSp>
        <p:nvCxnSpPr>
          <p:cNvPr id="400" name="Google Shape;400;g16e17af7367_0_781"/>
          <p:cNvCxnSpPr/>
          <p:nvPr/>
        </p:nvCxnSpPr>
        <p:spPr>
          <a:xfrm>
            <a:off x="898000" y="2362725"/>
            <a:ext cx="102219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16e17af7367_0_1161"/>
          <p:cNvSpPr/>
          <p:nvPr/>
        </p:nvSpPr>
        <p:spPr>
          <a:xfrm>
            <a:off x="7965050" y="1119150"/>
            <a:ext cx="3710100" cy="48417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16e17af7367_0_1161"/>
          <p:cNvSpPr txBox="1"/>
          <p:nvPr>
            <p:ph type="title"/>
          </p:nvPr>
        </p:nvSpPr>
        <p:spPr>
          <a:xfrm>
            <a:off x="998400" y="431800"/>
            <a:ext cx="10885800" cy="53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B. Logistic Regression achieved </a:t>
            </a:r>
            <a:r>
              <a:rPr lang="en-US" sz="2800"/>
              <a:t>~80% </a:t>
            </a:r>
            <a:r>
              <a:rPr lang="en-US" sz="2800"/>
              <a:t>accuracy on validation data</a:t>
            </a:r>
            <a:endParaRPr sz="2800"/>
          </a:p>
        </p:txBody>
      </p:sp>
      <p:sp>
        <p:nvSpPr>
          <p:cNvPr id="408" name="Google Shape;408;g16e17af7367_0_116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pic>
        <p:nvPicPr>
          <p:cNvPr id="409" name="Google Shape;409;g16e17af7367_0_1161"/>
          <p:cNvPicPr preferRelativeResize="0"/>
          <p:nvPr/>
        </p:nvPicPr>
        <p:blipFill rotWithShape="1">
          <a:blip r:embed="rId3">
            <a:alphaModFix/>
          </a:blip>
          <a:srcRect b="0" l="20453" r="22998" t="0"/>
          <a:stretch/>
        </p:blipFill>
        <p:spPr>
          <a:xfrm>
            <a:off x="8011925" y="1194175"/>
            <a:ext cx="1989900" cy="4691649"/>
          </a:xfrm>
          <a:prstGeom prst="rect">
            <a:avLst/>
          </a:prstGeom>
          <a:noFill/>
          <a:ln>
            <a:noFill/>
          </a:ln>
        </p:spPr>
      </p:pic>
      <p:sp>
        <p:nvSpPr>
          <p:cNvPr id="410" name="Google Shape;410;g16e17af7367_0_1161"/>
          <p:cNvSpPr txBox="1"/>
          <p:nvPr/>
        </p:nvSpPr>
        <p:spPr>
          <a:xfrm>
            <a:off x="10059837" y="1194175"/>
            <a:ext cx="1755000" cy="8313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0000FF"/>
              </a:buClr>
              <a:buSzPts val="1400"/>
              <a:buChar char="●"/>
            </a:pPr>
            <a:r>
              <a:rPr lang="en-US">
                <a:solidFill>
                  <a:srgbClr val="00338D"/>
                </a:solidFill>
              </a:rPr>
              <a:t>: Existing EV charging location</a:t>
            </a:r>
            <a:endParaRPr>
              <a:solidFill>
                <a:srgbClr val="0091DA"/>
              </a:solidFill>
            </a:endParaRPr>
          </a:p>
        </p:txBody>
      </p:sp>
      <p:sp>
        <p:nvSpPr>
          <p:cNvPr id="411" name="Google Shape;411;g16e17af7367_0_1161"/>
          <p:cNvSpPr txBox="1"/>
          <p:nvPr/>
        </p:nvSpPr>
        <p:spPr>
          <a:xfrm>
            <a:off x="10059838" y="1860550"/>
            <a:ext cx="1755000" cy="10467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68D2E"/>
              </a:buClr>
              <a:buSzPts val="1400"/>
              <a:buChar char="●"/>
            </a:pPr>
            <a:r>
              <a:rPr lang="en-US">
                <a:solidFill>
                  <a:srgbClr val="00338D"/>
                </a:solidFill>
              </a:rPr>
              <a:t>: Model suggested EV charging location</a:t>
            </a:r>
            <a:endParaRPr>
              <a:solidFill>
                <a:srgbClr val="0091DA"/>
              </a:solidFill>
            </a:endParaRPr>
          </a:p>
        </p:txBody>
      </p:sp>
      <p:pic>
        <p:nvPicPr>
          <p:cNvPr id="412" name="Google Shape;412;g16e17af7367_0_1161"/>
          <p:cNvPicPr preferRelativeResize="0"/>
          <p:nvPr/>
        </p:nvPicPr>
        <p:blipFill>
          <a:blip r:embed="rId4">
            <a:alphaModFix/>
          </a:blip>
          <a:stretch>
            <a:fillRect/>
          </a:stretch>
        </p:blipFill>
        <p:spPr>
          <a:xfrm>
            <a:off x="2645256" y="3955025"/>
            <a:ext cx="2760207" cy="2317875"/>
          </a:xfrm>
          <a:prstGeom prst="rect">
            <a:avLst/>
          </a:prstGeom>
          <a:noFill/>
          <a:ln>
            <a:noFill/>
          </a:ln>
        </p:spPr>
      </p:pic>
      <p:sp>
        <p:nvSpPr>
          <p:cNvPr id="413" name="Google Shape;413;g16e17af7367_0_1161"/>
          <p:cNvSpPr/>
          <p:nvPr/>
        </p:nvSpPr>
        <p:spPr>
          <a:xfrm>
            <a:off x="10110463" y="3773250"/>
            <a:ext cx="1498200" cy="2089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rgbClr val="FFFFFF"/>
                </a:solidFill>
              </a:rPr>
              <a:t>P</a:t>
            </a:r>
            <a:r>
              <a:rPr b="1" lang="en-US" sz="1600">
                <a:solidFill>
                  <a:srgbClr val="FFFFFF"/>
                </a:solidFill>
              </a:rPr>
              <a:t>redicted EV charging locations are outside of existing EV charging</a:t>
            </a:r>
            <a:endParaRPr b="1" sz="1600">
              <a:solidFill>
                <a:srgbClr val="FFFFFF"/>
              </a:solidFill>
            </a:endParaRPr>
          </a:p>
          <a:p>
            <a:pPr indent="0" lvl="0" marL="0" rtl="0" algn="l">
              <a:spcBef>
                <a:spcPts val="0"/>
              </a:spcBef>
              <a:spcAft>
                <a:spcPts val="0"/>
              </a:spcAft>
              <a:buClr>
                <a:schemeClr val="dk1"/>
              </a:buClr>
              <a:buSzPts val="1100"/>
              <a:buFont typeface="Arial"/>
              <a:buNone/>
            </a:pPr>
            <a:r>
              <a:rPr b="1" lang="en-US" sz="1600">
                <a:solidFill>
                  <a:srgbClr val="FFFFFF"/>
                </a:solidFill>
              </a:rPr>
              <a:t>locations</a:t>
            </a:r>
            <a:endParaRPr/>
          </a:p>
        </p:txBody>
      </p:sp>
      <p:sp>
        <p:nvSpPr>
          <p:cNvPr id="414" name="Google Shape;414;g16e17af7367_0_1161"/>
          <p:cNvSpPr/>
          <p:nvPr/>
        </p:nvSpPr>
        <p:spPr>
          <a:xfrm>
            <a:off x="610874" y="179732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rPr>
              <a:t>Binary target</a:t>
            </a:r>
            <a:endParaRPr sz="1500">
              <a:solidFill>
                <a:schemeClr val="dk2"/>
              </a:solidFill>
            </a:endParaRPr>
          </a:p>
        </p:txBody>
      </p:sp>
      <p:sp>
        <p:nvSpPr>
          <p:cNvPr id="415" name="Google Shape;415;g16e17af7367_0_1161"/>
          <p:cNvSpPr/>
          <p:nvPr/>
        </p:nvSpPr>
        <p:spPr>
          <a:xfrm>
            <a:off x="610874" y="4427175"/>
            <a:ext cx="1416900" cy="15180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dk2"/>
                </a:solidFill>
              </a:rPr>
              <a:t>Better model performance compared to tree-based models</a:t>
            </a:r>
            <a:endParaRPr sz="1600">
              <a:solidFill>
                <a:schemeClr val="dk2"/>
              </a:solidFill>
            </a:endParaRPr>
          </a:p>
        </p:txBody>
      </p:sp>
      <p:sp>
        <p:nvSpPr>
          <p:cNvPr id="416" name="Google Shape;416;g16e17af7367_0_1161"/>
          <p:cNvSpPr/>
          <p:nvPr/>
        </p:nvSpPr>
        <p:spPr>
          <a:xfrm>
            <a:off x="610874" y="240047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rPr>
              <a:t>Easy to interpret</a:t>
            </a:r>
            <a:endParaRPr sz="1500">
              <a:solidFill>
                <a:schemeClr val="dk2"/>
              </a:solidFill>
            </a:endParaRPr>
          </a:p>
        </p:txBody>
      </p:sp>
      <p:sp>
        <p:nvSpPr>
          <p:cNvPr id="417" name="Google Shape;417;g16e17af7367_0_1161"/>
          <p:cNvSpPr/>
          <p:nvPr/>
        </p:nvSpPr>
        <p:spPr>
          <a:xfrm>
            <a:off x="610825" y="1194175"/>
            <a:ext cx="1416900" cy="533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dk2"/>
                </a:solidFill>
              </a:rPr>
              <a:t>Comparatively small dataset</a:t>
            </a:r>
            <a:endParaRPr sz="1500">
              <a:solidFill>
                <a:schemeClr val="dk2"/>
              </a:solidFill>
            </a:endParaRPr>
          </a:p>
        </p:txBody>
      </p:sp>
      <p:sp>
        <p:nvSpPr>
          <p:cNvPr id="418" name="Google Shape;418;g16e17af7367_0_1161"/>
          <p:cNvSpPr/>
          <p:nvPr/>
        </p:nvSpPr>
        <p:spPr>
          <a:xfrm>
            <a:off x="610800" y="3221975"/>
            <a:ext cx="1416900" cy="10467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rPr>
              <a:t>Logistic Regression</a:t>
            </a:r>
            <a:endParaRPr b="1" sz="1600">
              <a:solidFill>
                <a:schemeClr val="lt1"/>
              </a:solidFill>
            </a:endParaRPr>
          </a:p>
        </p:txBody>
      </p:sp>
      <p:sp>
        <p:nvSpPr>
          <p:cNvPr id="419" name="Google Shape;419;g16e17af7367_0_1161"/>
          <p:cNvSpPr/>
          <p:nvPr/>
        </p:nvSpPr>
        <p:spPr>
          <a:xfrm>
            <a:off x="1139613" y="2973525"/>
            <a:ext cx="359400" cy="2088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6e17af7367_0_1161"/>
          <p:cNvSpPr/>
          <p:nvPr/>
        </p:nvSpPr>
        <p:spPr>
          <a:xfrm>
            <a:off x="2136400" y="3421613"/>
            <a:ext cx="5766900" cy="533400"/>
          </a:xfrm>
          <a:prstGeom prst="rightArrow">
            <a:avLst>
              <a:gd fmla="val 50000" name="adj1"/>
              <a:gd fmla="val 34627" name="adj2"/>
            </a:avLst>
          </a:prstGeom>
          <a:solidFill>
            <a:schemeClr val="dk2"/>
          </a:solidFill>
          <a:ln cap="flat" cmpd="sng" w="19050">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rtl="0" algn="l">
              <a:spcBef>
                <a:spcPts val="0"/>
              </a:spcBef>
              <a:spcAft>
                <a:spcPts val="0"/>
              </a:spcAft>
              <a:buNone/>
            </a:pPr>
            <a:r>
              <a:t/>
            </a:r>
            <a:endParaRPr/>
          </a:p>
        </p:txBody>
      </p:sp>
      <p:sp>
        <p:nvSpPr>
          <p:cNvPr id="421" name="Google Shape;421;g16e17af7367_0_1161"/>
          <p:cNvSpPr txBox="1"/>
          <p:nvPr/>
        </p:nvSpPr>
        <p:spPr>
          <a:xfrm>
            <a:off x="5526338" y="3946450"/>
            <a:ext cx="2438700" cy="831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a:solidFill>
                  <a:schemeClr val="dk2"/>
                </a:solidFill>
              </a:rPr>
              <a:t>Recall: ~80%</a:t>
            </a:r>
            <a:endParaRPr>
              <a:solidFill>
                <a:schemeClr val="dk2"/>
              </a:solidFill>
            </a:endParaRPr>
          </a:p>
          <a:p>
            <a:pPr indent="0" lvl="0" marL="0" rtl="0" algn="l">
              <a:spcBef>
                <a:spcPts val="0"/>
              </a:spcBef>
              <a:spcAft>
                <a:spcPts val="0"/>
              </a:spcAft>
              <a:buNone/>
            </a:pPr>
            <a:r>
              <a:rPr lang="en-US">
                <a:solidFill>
                  <a:schemeClr val="dk2"/>
                </a:solidFill>
              </a:rPr>
              <a:t>Average Precision: ~80%</a:t>
            </a:r>
            <a:endParaRPr>
              <a:solidFill>
                <a:schemeClr val="dk2"/>
              </a:solidFill>
            </a:endParaRPr>
          </a:p>
          <a:p>
            <a:pPr indent="0" lvl="0" marL="0" rtl="0" algn="l">
              <a:spcBef>
                <a:spcPts val="0"/>
              </a:spcBef>
              <a:spcAft>
                <a:spcPts val="0"/>
              </a:spcAft>
              <a:buNone/>
            </a:pPr>
            <a:r>
              <a:rPr lang="en-US">
                <a:solidFill>
                  <a:schemeClr val="dk2"/>
                </a:solidFill>
              </a:rPr>
              <a:t>AUC: ~80%</a:t>
            </a:r>
            <a:endParaRPr/>
          </a:p>
        </p:txBody>
      </p:sp>
      <p:sp>
        <p:nvSpPr>
          <p:cNvPr id="422" name="Google Shape;422;g16e17af7367_0_1161"/>
          <p:cNvSpPr txBox="1"/>
          <p:nvPr/>
        </p:nvSpPr>
        <p:spPr>
          <a:xfrm>
            <a:off x="2868088" y="3488225"/>
            <a:ext cx="43035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Model Deployment</a:t>
            </a:r>
            <a:endParaRPr b="1">
              <a:solidFill>
                <a:schemeClr val="lt1"/>
              </a:solidFill>
            </a:endParaRPr>
          </a:p>
        </p:txBody>
      </p:sp>
      <p:sp>
        <p:nvSpPr>
          <p:cNvPr id="423" name="Google Shape;423;g16e17af7367_0_1161"/>
          <p:cNvSpPr txBox="1"/>
          <p:nvPr/>
        </p:nvSpPr>
        <p:spPr>
          <a:xfrm rot="-5400000">
            <a:off x="1487263" y="1863925"/>
            <a:ext cx="19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Feature Importance</a:t>
            </a:r>
            <a:endParaRPr/>
          </a:p>
        </p:txBody>
      </p:sp>
      <p:grpSp>
        <p:nvGrpSpPr>
          <p:cNvPr id="424" name="Google Shape;424;g16e17af7367_0_1161"/>
          <p:cNvGrpSpPr/>
          <p:nvPr/>
        </p:nvGrpSpPr>
        <p:grpSpPr>
          <a:xfrm>
            <a:off x="2748624" y="1103713"/>
            <a:ext cx="4866059" cy="2384398"/>
            <a:chOff x="2748624" y="1103713"/>
            <a:chExt cx="4866059" cy="2384398"/>
          </a:xfrm>
        </p:grpSpPr>
        <p:pic>
          <p:nvPicPr>
            <p:cNvPr id="425" name="Google Shape;425;g16e17af7367_0_1161"/>
            <p:cNvPicPr preferRelativeResize="0"/>
            <p:nvPr/>
          </p:nvPicPr>
          <p:blipFill>
            <a:blip r:embed="rId5">
              <a:alphaModFix/>
            </a:blip>
            <a:stretch>
              <a:fillRect/>
            </a:stretch>
          </p:blipFill>
          <p:spPr>
            <a:xfrm>
              <a:off x="2748624" y="1103713"/>
              <a:ext cx="4792657" cy="2384398"/>
            </a:xfrm>
            <a:prstGeom prst="rect">
              <a:avLst/>
            </a:prstGeom>
            <a:noFill/>
            <a:ln>
              <a:noFill/>
            </a:ln>
          </p:spPr>
        </p:pic>
        <p:sp>
          <p:nvSpPr>
            <p:cNvPr id="426" name="Google Shape;426;g16e17af7367_0_1161"/>
            <p:cNvSpPr/>
            <p:nvPr/>
          </p:nvSpPr>
          <p:spPr>
            <a:xfrm>
              <a:off x="3641439" y="1903886"/>
              <a:ext cx="3973244" cy="124987"/>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27" name="Google Shape;427;g16e17af7367_0_1161"/>
            <p:cNvSpPr/>
            <p:nvPr/>
          </p:nvSpPr>
          <p:spPr>
            <a:xfrm>
              <a:off x="3641439" y="3007373"/>
              <a:ext cx="3973244" cy="124987"/>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28" name="Google Shape;428;g16e17af7367_0_1161"/>
            <p:cNvSpPr/>
            <p:nvPr/>
          </p:nvSpPr>
          <p:spPr>
            <a:xfrm>
              <a:off x="3641439" y="2882386"/>
              <a:ext cx="3973244" cy="124987"/>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29" name="Google Shape;429;g16e17af7367_0_1161"/>
            <p:cNvSpPr/>
            <p:nvPr/>
          </p:nvSpPr>
          <p:spPr>
            <a:xfrm>
              <a:off x="3641336" y="2155017"/>
              <a:ext cx="3973244" cy="124987"/>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grpSp>
      <p:sp>
        <p:nvSpPr>
          <p:cNvPr id="430" name="Google Shape;430;g16e17af7367_0_1161"/>
          <p:cNvSpPr txBox="1"/>
          <p:nvPr/>
        </p:nvSpPr>
        <p:spPr>
          <a:xfrm rot="-5400000">
            <a:off x="1509613" y="4809650"/>
            <a:ext cx="18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Model Performance</a:t>
            </a:r>
            <a:endParaRPr/>
          </a:p>
        </p:txBody>
      </p:sp>
      <p:sp>
        <p:nvSpPr>
          <p:cNvPr id="431" name="Google Shape;431;g16e17af7367_0_1161"/>
          <p:cNvSpPr/>
          <p:nvPr/>
        </p:nvSpPr>
        <p:spPr>
          <a:xfrm>
            <a:off x="5526338" y="4835775"/>
            <a:ext cx="2376900" cy="110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We don’t care whether the model predicted unmatched gas stations as EV because our goal is to have more EV stations</a:t>
            </a:r>
            <a:endParaRPr>
              <a:solidFill>
                <a:schemeClr val="lt1"/>
              </a:solidFill>
            </a:endParaRPr>
          </a:p>
        </p:txBody>
      </p:sp>
      <p:cxnSp>
        <p:nvCxnSpPr>
          <p:cNvPr id="432" name="Google Shape;432;g16e17af7367_0_1161"/>
          <p:cNvCxnSpPr>
            <a:stCxn id="433" idx="5"/>
          </p:cNvCxnSpPr>
          <p:nvPr/>
        </p:nvCxnSpPr>
        <p:spPr>
          <a:xfrm>
            <a:off x="4513205" y="4617467"/>
            <a:ext cx="1053600" cy="574500"/>
          </a:xfrm>
          <a:prstGeom prst="straightConnector1">
            <a:avLst/>
          </a:prstGeom>
          <a:noFill/>
          <a:ln cap="flat" cmpd="sng" w="19050">
            <a:solidFill>
              <a:schemeClr val="accent3"/>
            </a:solidFill>
            <a:prstDash val="solid"/>
            <a:round/>
            <a:headEnd len="med" w="med" type="none"/>
            <a:tailEnd len="med" w="med" type="none"/>
          </a:ln>
        </p:spPr>
      </p:cxnSp>
      <p:sp>
        <p:nvSpPr>
          <p:cNvPr id="433" name="Google Shape;433;g16e17af7367_0_1161"/>
          <p:cNvSpPr/>
          <p:nvPr/>
        </p:nvSpPr>
        <p:spPr>
          <a:xfrm>
            <a:off x="4206438" y="4310700"/>
            <a:ext cx="359400" cy="359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6e17af7367_0_1161"/>
          <p:cNvSpPr/>
          <p:nvPr/>
        </p:nvSpPr>
        <p:spPr>
          <a:xfrm>
            <a:off x="8039138" y="2216750"/>
            <a:ext cx="1596600" cy="15966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g16e17af7367_0_1161"/>
          <p:cNvCxnSpPr/>
          <p:nvPr/>
        </p:nvCxnSpPr>
        <p:spPr>
          <a:xfrm>
            <a:off x="9482855" y="3458067"/>
            <a:ext cx="665400" cy="484500"/>
          </a:xfrm>
          <a:prstGeom prst="straightConnector1">
            <a:avLst/>
          </a:prstGeom>
          <a:noFill/>
          <a:ln cap="flat" cmpd="sng" w="28575">
            <a:solidFill>
              <a:schemeClr val="accent3"/>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167c0562001_0_1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800"/>
              <a:t>Modeling Deep Dive: Optimization</a:t>
            </a:r>
            <a:endParaRPr sz="2800"/>
          </a:p>
        </p:txBody>
      </p:sp>
      <p:cxnSp>
        <p:nvCxnSpPr>
          <p:cNvPr id="441" name="Google Shape;441;g167c0562001_0_13"/>
          <p:cNvCxnSpPr/>
          <p:nvPr/>
        </p:nvCxnSpPr>
        <p:spPr>
          <a:xfrm flipH="1" rot="10800000">
            <a:off x="980250" y="2538513"/>
            <a:ext cx="7790700" cy="15300"/>
          </a:xfrm>
          <a:prstGeom prst="straightConnector1">
            <a:avLst/>
          </a:prstGeom>
          <a:noFill/>
          <a:ln cap="flat" cmpd="sng" w="38100">
            <a:solidFill>
              <a:schemeClr val="dk2"/>
            </a:solidFill>
            <a:prstDash val="solid"/>
            <a:round/>
            <a:headEnd len="sm" w="sm" type="none"/>
            <a:tailEnd len="sm" w="sm" type="none"/>
          </a:ln>
        </p:spPr>
      </p:cxnSp>
      <p:sp>
        <p:nvSpPr>
          <p:cNvPr id="442" name="Google Shape;442;g167c0562001_0_13"/>
          <p:cNvSpPr/>
          <p:nvPr/>
        </p:nvSpPr>
        <p:spPr>
          <a:xfrm>
            <a:off x="998400" y="2737200"/>
            <a:ext cx="2208900" cy="339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Objective function</a:t>
            </a:r>
            <a:endParaRPr b="1" i="0" sz="1400" u="none" cap="none" strike="noStrike">
              <a:solidFill>
                <a:schemeClr val="lt1"/>
              </a:solidFill>
              <a:latin typeface="Arial"/>
              <a:ea typeface="Arial"/>
              <a:cs typeface="Arial"/>
              <a:sym typeface="Arial"/>
            </a:endParaRPr>
          </a:p>
        </p:txBody>
      </p:sp>
      <p:sp>
        <p:nvSpPr>
          <p:cNvPr id="443" name="Google Shape;443;g167c0562001_0_13"/>
          <p:cNvSpPr txBox="1"/>
          <p:nvPr/>
        </p:nvSpPr>
        <p:spPr>
          <a:xfrm>
            <a:off x="3583000" y="2698950"/>
            <a:ext cx="7247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US" sz="1500">
                <a:solidFill>
                  <a:schemeClr val="dk2"/>
                </a:solidFill>
              </a:rPr>
              <a:t>Maximize traffic count covered</a:t>
            </a:r>
            <a:endParaRPr b="1" i="0" sz="1500" u="none" cap="none" strike="noStrike">
              <a:solidFill>
                <a:schemeClr val="dk2"/>
              </a:solidFill>
              <a:latin typeface="Arial"/>
              <a:ea typeface="Arial"/>
              <a:cs typeface="Arial"/>
              <a:sym typeface="Arial"/>
            </a:endParaRPr>
          </a:p>
        </p:txBody>
      </p:sp>
      <p:sp>
        <p:nvSpPr>
          <p:cNvPr id="444" name="Google Shape;444;g167c0562001_0_13"/>
          <p:cNvSpPr/>
          <p:nvPr/>
        </p:nvSpPr>
        <p:spPr>
          <a:xfrm>
            <a:off x="998400" y="3284750"/>
            <a:ext cx="2208900" cy="1339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Constraints </a:t>
            </a:r>
            <a:endParaRPr b="1"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Arial"/>
                <a:ea typeface="Arial"/>
                <a:cs typeface="Arial"/>
                <a:sym typeface="Arial"/>
              </a:rPr>
              <a:t>(still deciding)</a:t>
            </a:r>
            <a:endParaRPr b="1" i="0" sz="1400" u="none" cap="none" strike="noStrike">
              <a:solidFill>
                <a:schemeClr val="lt1"/>
              </a:solidFill>
              <a:latin typeface="Arial"/>
              <a:ea typeface="Arial"/>
              <a:cs typeface="Arial"/>
              <a:sym typeface="Arial"/>
            </a:endParaRPr>
          </a:p>
        </p:txBody>
      </p:sp>
      <p:sp>
        <p:nvSpPr>
          <p:cNvPr id="445" name="Google Shape;445;g167c0562001_0_13"/>
          <p:cNvSpPr txBox="1"/>
          <p:nvPr/>
        </p:nvSpPr>
        <p:spPr>
          <a:xfrm>
            <a:off x="3480850" y="3293725"/>
            <a:ext cx="5290200" cy="1339200"/>
          </a:xfrm>
          <a:prstGeom prst="rect">
            <a:avLst/>
          </a:prstGeom>
          <a:noFill/>
          <a:ln>
            <a:noFill/>
          </a:ln>
        </p:spPr>
        <p:txBody>
          <a:bodyPr anchorCtr="0" anchor="t" bIns="91425" lIns="91425" spcFirstLastPara="1" rIns="91425" wrap="square" tIns="91425">
            <a:spAutoFit/>
          </a:bodyPr>
          <a:lstStyle/>
          <a:p>
            <a:pPr indent="-209550" lvl="0" marL="285750" marR="0" rtl="0" algn="l">
              <a:lnSpc>
                <a:spcPct val="100000"/>
              </a:lnSpc>
              <a:spcBef>
                <a:spcPts val="0"/>
              </a:spcBef>
              <a:spcAft>
                <a:spcPts val="0"/>
              </a:spcAft>
              <a:buClr>
                <a:schemeClr val="dk2"/>
              </a:buClr>
              <a:buSzPts val="1500"/>
              <a:buChar char="●"/>
            </a:pPr>
            <a:r>
              <a:rPr lang="en-US" sz="1500">
                <a:solidFill>
                  <a:schemeClr val="dk2"/>
                </a:solidFill>
              </a:rPr>
              <a:t>Distance to highway exit &lt; </a:t>
            </a:r>
            <a:r>
              <a:rPr b="1" lang="en-US" sz="1500">
                <a:solidFill>
                  <a:schemeClr val="dk2"/>
                </a:solidFill>
              </a:rPr>
              <a:t>1</a:t>
            </a:r>
            <a:r>
              <a:rPr lang="en-US" sz="1500">
                <a:solidFill>
                  <a:schemeClr val="dk2"/>
                </a:solidFill>
              </a:rPr>
              <a:t> miles</a:t>
            </a:r>
            <a:endParaRPr sz="1500">
              <a:solidFill>
                <a:schemeClr val="dk2"/>
              </a:solidFill>
            </a:endParaRPr>
          </a:p>
          <a:p>
            <a:pPr indent="-209550" lvl="0" marL="285750" marR="0" rtl="0" algn="l">
              <a:lnSpc>
                <a:spcPct val="100000"/>
              </a:lnSpc>
              <a:spcBef>
                <a:spcPts val="0"/>
              </a:spcBef>
              <a:spcAft>
                <a:spcPts val="0"/>
              </a:spcAft>
              <a:buClr>
                <a:schemeClr val="dk2"/>
              </a:buClr>
              <a:buSzPts val="1500"/>
              <a:buChar char="●"/>
            </a:pPr>
            <a:r>
              <a:rPr lang="en-US" sz="1500">
                <a:solidFill>
                  <a:schemeClr val="dk2"/>
                </a:solidFill>
              </a:rPr>
              <a:t># of EV stations within </a:t>
            </a:r>
            <a:r>
              <a:rPr b="1" lang="en-US" sz="1500">
                <a:solidFill>
                  <a:schemeClr val="dk2"/>
                </a:solidFill>
              </a:rPr>
              <a:t>2</a:t>
            </a:r>
            <a:r>
              <a:rPr lang="en-US" sz="1500">
                <a:solidFill>
                  <a:schemeClr val="dk2"/>
                </a:solidFill>
              </a:rPr>
              <a:t> mile distance &lt; </a:t>
            </a:r>
            <a:r>
              <a:rPr b="1" lang="en-US" sz="1500">
                <a:solidFill>
                  <a:schemeClr val="dk2"/>
                </a:solidFill>
              </a:rPr>
              <a:t>3</a:t>
            </a:r>
            <a:endParaRPr b="1" sz="1500">
              <a:solidFill>
                <a:schemeClr val="dk2"/>
              </a:solidFill>
            </a:endParaRPr>
          </a:p>
          <a:p>
            <a:pPr indent="-209550" lvl="0" marL="285750" marR="0" rtl="0" algn="l">
              <a:lnSpc>
                <a:spcPct val="100000"/>
              </a:lnSpc>
              <a:spcBef>
                <a:spcPts val="0"/>
              </a:spcBef>
              <a:spcAft>
                <a:spcPts val="0"/>
              </a:spcAft>
              <a:buClr>
                <a:schemeClr val="dk2"/>
              </a:buClr>
              <a:buSzPts val="1500"/>
              <a:buChar char="●"/>
            </a:pPr>
            <a:r>
              <a:rPr lang="en-US" sz="1500">
                <a:solidFill>
                  <a:schemeClr val="dk2"/>
                </a:solidFill>
              </a:rPr>
              <a:t># of EV stations within </a:t>
            </a:r>
            <a:r>
              <a:rPr b="1" lang="en-US" sz="1500">
                <a:solidFill>
                  <a:schemeClr val="dk2"/>
                </a:solidFill>
              </a:rPr>
              <a:t>20</a:t>
            </a:r>
            <a:r>
              <a:rPr lang="en-US" sz="1500">
                <a:solidFill>
                  <a:schemeClr val="dk2"/>
                </a:solidFill>
              </a:rPr>
              <a:t> mile distance &lt; </a:t>
            </a:r>
            <a:r>
              <a:rPr b="1" i="0" lang="en-US" sz="1500" u="none" cap="none" strike="noStrike">
                <a:solidFill>
                  <a:schemeClr val="dk2"/>
                </a:solidFill>
              </a:rPr>
              <a:t>10</a:t>
            </a:r>
            <a:endParaRPr b="1" i="0" sz="1500" u="none" cap="none" strike="noStrike">
              <a:solidFill>
                <a:schemeClr val="dk2"/>
              </a:solidFill>
              <a:latin typeface="Arial"/>
              <a:ea typeface="Arial"/>
              <a:cs typeface="Arial"/>
              <a:sym typeface="Arial"/>
            </a:endParaRPr>
          </a:p>
          <a:p>
            <a:pPr indent="-209550" lvl="0" marL="285750" marR="0" rtl="0" algn="l">
              <a:lnSpc>
                <a:spcPct val="100000"/>
              </a:lnSpc>
              <a:spcBef>
                <a:spcPts val="0"/>
              </a:spcBef>
              <a:spcAft>
                <a:spcPts val="0"/>
              </a:spcAft>
              <a:buClr>
                <a:schemeClr val="dk2"/>
              </a:buClr>
              <a:buSzPts val="1500"/>
              <a:buFont typeface="Arial"/>
              <a:buChar char="●"/>
            </a:pPr>
            <a:r>
              <a:rPr lang="en-US" sz="1500">
                <a:solidFill>
                  <a:schemeClr val="dk2"/>
                </a:solidFill>
              </a:rPr>
              <a:t>NRI risk rating is not </a:t>
            </a:r>
            <a:r>
              <a:rPr b="1" lang="en-US" sz="1500">
                <a:solidFill>
                  <a:schemeClr val="dk2"/>
                </a:solidFill>
              </a:rPr>
              <a:t>Very High</a:t>
            </a:r>
            <a:endParaRPr b="1" i="0" sz="1500" u="none" cap="none" strike="noStrike">
              <a:solidFill>
                <a:schemeClr val="dk2"/>
              </a:solidFill>
              <a:latin typeface="Arial"/>
              <a:ea typeface="Arial"/>
              <a:cs typeface="Arial"/>
              <a:sym typeface="Arial"/>
            </a:endParaRPr>
          </a:p>
          <a:p>
            <a:pPr indent="-209550" lvl="0" marL="285750" marR="0" rtl="0" algn="l">
              <a:lnSpc>
                <a:spcPct val="100000"/>
              </a:lnSpc>
              <a:spcBef>
                <a:spcPts val="0"/>
              </a:spcBef>
              <a:spcAft>
                <a:spcPts val="0"/>
              </a:spcAft>
              <a:buClr>
                <a:schemeClr val="dk2"/>
              </a:buClr>
              <a:buSzPts val="1500"/>
              <a:buChar char="●"/>
            </a:pPr>
            <a:r>
              <a:rPr lang="en-US" sz="1500">
                <a:solidFill>
                  <a:schemeClr val="dk2"/>
                </a:solidFill>
              </a:rPr>
              <a:t>New proposed locations are at least </a:t>
            </a:r>
            <a:r>
              <a:rPr b="1" lang="en-US" sz="1500">
                <a:solidFill>
                  <a:schemeClr val="dk2"/>
                </a:solidFill>
              </a:rPr>
              <a:t>5</a:t>
            </a:r>
            <a:r>
              <a:rPr lang="en-US" sz="1500">
                <a:solidFill>
                  <a:schemeClr val="dk2"/>
                </a:solidFill>
              </a:rPr>
              <a:t> miles apart</a:t>
            </a:r>
            <a:endParaRPr sz="1500">
              <a:solidFill>
                <a:schemeClr val="dk2"/>
              </a:solidFill>
            </a:endParaRPr>
          </a:p>
        </p:txBody>
      </p:sp>
      <p:sp>
        <p:nvSpPr>
          <p:cNvPr id="446" name="Google Shape;446;g167c0562001_0_1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sp>
        <p:nvSpPr>
          <p:cNvPr id="447" name="Google Shape;447;g167c0562001_0_13"/>
          <p:cNvSpPr txBox="1"/>
          <p:nvPr/>
        </p:nvSpPr>
        <p:spPr>
          <a:xfrm>
            <a:off x="896650" y="930975"/>
            <a:ext cx="7742100" cy="160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2"/>
                </a:solidFill>
              </a:rPr>
              <a:t>Try</a:t>
            </a:r>
            <a:r>
              <a:rPr b="1" lang="en-US" sz="1800">
                <a:solidFill>
                  <a:schemeClr val="dk2"/>
                </a:solidFill>
              </a:rPr>
              <a:t> the optimization on a specific region with a set of simplified objective function and constraints</a:t>
            </a:r>
            <a:endParaRPr b="1" sz="1800">
              <a:solidFill>
                <a:schemeClr val="dk2"/>
              </a:solidFill>
            </a:endParaRPr>
          </a:p>
          <a:p>
            <a:pPr indent="-330200" lvl="0" marL="457200" rtl="0" algn="l">
              <a:spcBef>
                <a:spcPts val="1000"/>
              </a:spcBef>
              <a:spcAft>
                <a:spcPts val="0"/>
              </a:spcAft>
              <a:buClr>
                <a:schemeClr val="dk2"/>
              </a:buClr>
              <a:buSzPts val="1600"/>
              <a:buChar char="-"/>
            </a:pPr>
            <a:r>
              <a:rPr lang="en-US" sz="1600">
                <a:solidFill>
                  <a:schemeClr val="dk2"/>
                </a:solidFill>
              </a:rPr>
              <a:t>Based on our current gas station and EV station data, in our selected area (I-5 south), which gas stations can be chosen as locations to place EV charging stations</a:t>
            </a:r>
            <a:endParaRPr sz="1600">
              <a:solidFill>
                <a:schemeClr val="dk2"/>
              </a:solidFill>
            </a:endParaRPr>
          </a:p>
        </p:txBody>
      </p:sp>
      <p:cxnSp>
        <p:nvCxnSpPr>
          <p:cNvPr id="448" name="Google Shape;448;g167c0562001_0_13"/>
          <p:cNvCxnSpPr/>
          <p:nvPr/>
        </p:nvCxnSpPr>
        <p:spPr>
          <a:xfrm flipH="1" rot="10800000">
            <a:off x="948550" y="4848188"/>
            <a:ext cx="7790700" cy="15300"/>
          </a:xfrm>
          <a:prstGeom prst="straightConnector1">
            <a:avLst/>
          </a:prstGeom>
          <a:noFill/>
          <a:ln cap="flat" cmpd="sng" w="38100">
            <a:solidFill>
              <a:schemeClr val="dk2"/>
            </a:solidFill>
            <a:prstDash val="solid"/>
            <a:round/>
            <a:headEnd len="sm" w="sm" type="none"/>
            <a:tailEnd len="sm" w="sm" type="none"/>
          </a:ln>
        </p:spPr>
      </p:cxnSp>
      <p:sp>
        <p:nvSpPr>
          <p:cNvPr id="449" name="Google Shape;449;g167c0562001_0_13"/>
          <p:cNvSpPr txBox="1"/>
          <p:nvPr/>
        </p:nvSpPr>
        <p:spPr>
          <a:xfrm>
            <a:off x="896650" y="4935225"/>
            <a:ext cx="7742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2"/>
                </a:solidFill>
              </a:rPr>
              <a:t>Improvements</a:t>
            </a:r>
            <a:endParaRPr b="1" sz="1800">
              <a:solidFill>
                <a:schemeClr val="dk2"/>
              </a:solidFill>
            </a:endParaRPr>
          </a:p>
          <a:p>
            <a:pPr indent="-323850" lvl="0" marL="457200" rtl="0" algn="l">
              <a:spcBef>
                <a:spcPts val="0"/>
              </a:spcBef>
              <a:spcAft>
                <a:spcPts val="0"/>
              </a:spcAft>
              <a:buClr>
                <a:schemeClr val="dk2"/>
              </a:buClr>
              <a:buSzPts val="1500"/>
              <a:buChar char="●"/>
            </a:pPr>
            <a:r>
              <a:rPr lang="en-US" sz="1500">
                <a:solidFill>
                  <a:schemeClr val="dk2"/>
                </a:solidFill>
              </a:rPr>
              <a:t>traffic count covered by </a:t>
            </a:r>
            <a:r>
              <a:rPr b="1" lang="en-US" sz="1500">
                <a:solidFill>
                  <a:schemeClr val="dk2"/>
                </a:solidFill>
              </a:rPr>
              <a:t>each</a:t>
            </a:r>
            <a:r>
              <a:rPr lang="en-US" sz="1500">
                <a:solidFill>
                  <a:schemeClr val="dk2"/>
                </a:solidFill>
              </a:rPr>
              <a:t> charger of different types</a:t>
            </a:r>
            <a:endParaRPr sz="1500">
              <a:solidFill>
                <a:schemeClr val="dk2"/>
              </a:solidFill>
            </a:endParaRPr>
          </a:p>
          <a:p>
            <a:pPr indent="-323850" lvl="0" marL="457200" rtl="0" algn="l">
              <a:spcBef>
                <a:spcPts val="0"/>
              </a:spcBef>
              <a:spcAft>
                <a:spcPts val="0"/>
              </a:spcAft>
              <a:buClr>
                <a:schemeClr val="dk2"/>
              </a:buClr>
              <a:buSzPts val="1500"/>
              <a:buChar char="●"/>
            </a:pPr>
            <a:r>
              <a:rPr b="1" lang="en-US" sz="1500">
                <a:solidFill>
                  <a:schemeClr val="dk2"/>
                </a:solidFill>
              </a:rPr>
              <a:t>Cost</a:t>
            </a:r>
            <a:r>
              <a:rPr lang="en-US" sz="1500">
                <a:solidFill>
                  <a:schemeClr val="dk2"/>
                </a:solidFill>
              </a:rPr>
              <a:t> of charging station and each additional charger</a:t>
            </a:r>
            <a:endParaRPr sz="1500">
              <a:solidFill>
                <a:schemeClr val="dk2"/>
              </a:solidFill>
            </a:endParaRPr>
          </a:p>
          <a:p>
            <a:pPr indent="-323850" lvl="0" marL="457200" rtl="0" algn="l">
              <a:spcBef>
                <a:spcPts val="0"/>
              </a:spcBef>
              <a:spcAft>
                <a:spcPts val="0"/>
              </a:spcAft>
              <a:buClr>
                <a:schemeClr val="dk2"/>
              </a:buClr>
              <a:buSzPts val="1500"/>
              <a:buChar char="●"/>
            </a:pPr>
            <a:r>
              <a:rPr lang="en-US" sz="1500">
                <a:solidFill>
                  <a:schemeClr val="dk2"/>
                </a:solidFill>
              </a:rPr>
              <a:t>Objective function        </a:t>
            </a:r>
            <a:r>
              <a:rPr b="1" lang="en-US" sz="1500">
                <a:solidFill>
                  <a:schemeClr val="dk2"/>
                </a:solidFill>
              </a:rPr>
              <a:t>Minimize cost </a:t>
            </a:r>
            <a:r>
              <a:rPr lang="en-US" sz="1500">
                <a:solidFill>
                  <a:schemeClr val="dk2"/>
                </a:solidFill>
              </a:rPr>
              <a:t>and maximize covered traffic</a:t>
            </a:r>
            <a:endParaRPr sz="1500">
              <a:solidFill>
                <a:schemeClr val="dk2"/>
              </a:solidFill>
            </a:endParaRPr>
          </a:p>
        </p:txBody>
      </p:sp>
      <p:sp>
        <p:nvSpPr>
          <p:cNvPr id="450" name="Google Shape;450;g167c0562001_0_13"/>
          <p:cNvSpPr/>
          <p:nvPr/>
        </p:nvSpPr>
        <p:spPr>
          <a:xfrm>
            <a:off x="3039300" y="5845475"/>
            <a:ext cx="244200" cy="107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g167c0562001_0_13"/>
          <p:cNvPicPr preferRelativeResize="0"/>
          <p:nvPr/>
        </p:nvPicPr>
        <p:blipFill>
          <a:blip r:embed="rId3">
            <a:alphaModFix/>
          </a:blip>
          <a:stretch>
            <a:fillRect/>
          </a:stretch>
        </p:blipFill>
        <p:spPr>
          <a:xfrm>
            <a:off x="9238275" y="250900"/>
            <a:ext cx="2100504" cy="5914924"/>
          </a:xfrm>
          <a:prstGeom prst="rect">
            <a:avLst/>
          </a:prstGeom>
          <a:noFill/>
          <a:ln>
            <a:noFill/>
          </a:ln>
        </p:spPr>
      </p:pic>
      <p:sp>
        <p:nvSpPr>
          <p:cNvPr id="452" name="Google Shape;452;g167c0562001_0_13"/>
          <p:cNvSpPr txBox="1"/>
          <p:nvPr/>
        </p:nvSpPr>
        <p:spPr>
          <a:xfrm>
            <a:off x="10418737" y="2698950"/>
            <a:ext cx="1755000" cy="831300"/>
          </a:xfrm>
          <a:prstGeom prst="rect">
            <a:avLst/>
          </a:prstGeom>
          <a:solidFill>
            <a:schemeClr val="lt1"/>
          </a:solid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rgbClr val="00338D"/>
                </a:solidFill>
              </a:rPr>
              <a:t>: Existing EV charging location</a:t>
            </a:r>
            <a:endParaRPr>
              <a:solidFill>
                <a:srgbClr val="0091DA"/>
              </a:solidFill>
            </a:endParaRPr>
          </a:p>
        </p:txBody>
      </p:sp>
      <p:sp>
        <p:nvSpPr>
          <p:cNvPr id="453" name="Google Shape;453;g167c0562001_0_13"/>
          <p:cNvSpPr txBox="1"/>
          <p:nvPr/>
        </p:nvSpPr>
        <p:spPr>
          <a:xfrm>
            <a:off x="10418713" y="3463550"/>
            <a:ext cx="1755000" cy="831300"/>
          </a:xfrm>
          <a:prstGeom prst="rect">
            <a:avLst/>
          </a:prstGeom>
          <a:solidFill>
            <a:schemeClr val="lt1"/>
          </a:solid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0000FF"/>
              </a:buClr>
              <a:buSzPts val="1400"/>
              <a:buChar char="●"/>
            </a:pPr>
            <a:r>
              <a:rPr lang="en-US">
                <a:solidFill>
                  <a:srgbClr val="00338D"/>
                </a:solidFill>
              </a:rPr>
              <a:t>: Suggested EV charging location</a:t>
            </a:r>
            <a:endParaRPr>
              <a:solidFill>
                <a:srgbClr val="0091D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16f2ee73fae_1_25"/>
          <p:cNvSpPr txBox="1"/>
          <p:nvPr>
            <p:ph idx="1" type="body"/>
          </p:nvPr>
        </p:nvSpPr>
        <p:spPr>
          <a:xfrm>
            <a:off x="896650" y="1170000"/>
            <a:ext cx="7328100" cy="12099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US"/>
              <a:t>Optimal Solution: Based on model trained on urban/suburban area, try to generalize it onto rural area</a:t>
            </a:r>
            <a:endParaRPr/>
          </a:p>
          <a:p>
            <a:pPr indent="-342900" lvl="0" marL="457200" rtl="0" algn="l">
              <a:spcBef>
                <a:spcPts val="0"/>
              </a:spcBef>
              <a:spcAft>
                <a:spcPts val="0"/>
              </a:spcAft>
              <a:buSzPts val="1800"/>
              <a:buChar char="●"/>
            </a:pPr>
            <a:r>
              <a:rPr lang="en-US"/>
              <a:t>Current status: </a:t>
            </a:r>
            <a:r>
              <a:rPr lang="en-US"/>
              <a:t>XGBoost Regressor as Baseline Model</a:t>
            </a:r>
            <a:endParaRPr/>
          </a:p>
          <a:p>
            <a:pPr indent="-342900" lvl="0" marL="457200" rtl="0" algn="l">
              <a:spcBef>
                <a:spcPts val="0"/>
              </a:spcBef>
              <a:spcAft>
                <a:spcPts val="0"/>
              </a:spcAft>
              <a:buSzPts val="1800"/>
              <a:buChar char="●"/>
            </a:pPr>
            <a:r>
              <a:rPr lang="en-US"/>
              <a:t>It is impossible to find a well pretrained model using the same features we have</a:t>
            </a:r>
            <a:endParaRPr/>
          </a:p>
        </p:txBody>
      </p:sp>
      <p:grpSp>
        <p:nvGrpSpPr>
          <p:cNvPr id="460" name="Google Shape;460;g16f2ee73fae_1_25"/>
          <p:cNvGrpSpPr/>
          <p:nvPr/>
        </p:nvGrpSpPr>
        <p:grpSpPr>
          <a:xfrm>
            <a:off x="896650" y="2546125"/>
            <a:ext cx="7567663" cy="3336250"/>
            <a:chOff x="793300" y="2630050"/>
            <a:chExt cx="7567663" cy="3336250"/>
          </a:xfrm>
        </p:grpSpPr>
        <p:sp>
          <p:nvSpPr>
            <p:cNvPr id="461" name="Google Shape;461;g16f2ee73fae_1_25"/>
            <p:cNvSpPr txBox="1"/>
            <p:nvPr/>
          </p:nvSpPr>
          <p:spPr>
            <a:xfrm>
              <a:off x="793300" y="2630050"/>
              <a:ext cx="1441800" cy="6987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Target</a:t>
              </a:r>
              <a:endParaRPr b="1" sz="1800">
                <a:solidFill>
                  <a:srgbClr val="FFFFFF"/>
                </a:solidFill>
              </a:endParaRPr>
            </a:p>
          </p:txBody>
        </p:sp>
        <p:sp>
          <p:nvSpPr>
            <p:cNvPr id="462" name="Google Shape;462;g16f2ee73fae_1_25"/>
            <p:cNvSpPr txBox="1"/>
            <p:nvPr/>
          </p:nvSpPr>
          <p:spPr>
            <a:xfrm>
              <a:off x="793300" y="4155249"/>
              <a:ext cx="1441800" cy="8772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Features </a:t>
              </a:r>
              <a:endParaRPr b="1" sz="1800">
                <a:solidFill>
                  <a:srgbClr val="FFFFFF"/>
                </a:solidFill>
              </a:endParaRPr>
            </a:p>
          </p:txBody>
        </p:sp>
        <p:sp>
          <p:nvSpPr>
            <p:cNvPr id="463" name="Google Shape;463;g16f2ee73fae_1_25"/>
            <p:cNvSpPr txBox="1"/>
            <p:nvPr/>
          </p:nvSpPr>
          <p:spPr>
            <a:xfrm>
              <a:off x="2345500" y="2737450"/>
              <a:ext cx="56997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00000"/>
                </a:lnSpc>
                <a:spcBef>
                  <a:spcPts val="0"/>
                </a:spcBef>
                <a:spcAft>
                  <a:spcPts val="0"/>
                </a:spcAft>
                <a:buClr>
                  <a:schemeClr val="dk2"/>
                </a:buClr>
                <a:buSzPts val="1500"/>
                <a:buChar char="●"/>
              </a:pPr>
              <a:r>
                <a:rPr lang="en-US" sz="1500">
                  <a:solidFill>
                    <a:schemeClr val="dk2"/>
                  </a:solidFill>
                </a:rPr>
                <a:t>The optimal number of EV charging stations in rural areas</a:t>
              </a:r>
              <a:endParaRPr sz="1500">
                <a:solidFill>
                  <a:schemeClr val="dk2"/>
                </a:solidFill>
              </a:endParaRPr>
            </a:p>
          </p:txBody>
        </p:sp>
        <p:sp>
          <p:nvSpPr>
            <p:cNvPr id="464" name="Google Shape;464;g16f2ee73fae_1_25"/>
            <p:cNvSpPr txBox="1"/>
            <p:nvPr/>
          </p:nvSpPr>
          <p:spPr>
            <a:xfrm>
              <a:off x="793300" y="5178350"/>
              <a:ext cx="1441800" cy="6987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Evaluation Metrics</a:t>
              </a:r>
              <a:endParaRPr b="1" sz="1800">
                <a:solidFill>
                  <a:srgbClr val="FFFFFF"/>
                </a:solidFill>
              </a:endParaRPr>
            </a:p>
          </p:txBody>
        </p:sp>
        <p:sp>
          <p:nvSpPr>
            <p:cNvPr id="465" name="Google Shape;465;g16f2ee73fae_1_25"/>
            <p:cNvSpPr txBox="1"/>
            <p:nvPr/>
          </p:nvSpPr>
          <p:spPr>
            <a:xfrm>
              <a:off x="2345500" y="4155250"/>
              <a:ext cx="5699700" cy="877200"/>
            </a:xfrm>
            <a:prstGeom prst="rect">
              <a:avLst/>
            </a:prstGeom>
            <a:noFill/>
            <a:ln>
              <a:noFill/>
            </a:ln>
          </p:spPr>
          <p:txBody>
            <a:bodyPr anchorCtr="0" anchor="t" bIns="91425" lIns="91425" spcFirstLastPara="1" rIns="91425" wrap="square" tIns="91425">
              <a:spAutoFit/>
            </a:bodyPr>
            <a:lstStyle/>
            <a:p>
              <a:pPr indent="-323850" lvl="0" marL="457200" rtl="0" algn="l">
                <a:lnSpc>
                  <a:spcPct val="100000"/>
                </a:lnSpc>
                <a:spcBef>
                  <a:spcPts val="0"/>
                </a:spcBef>
                <a:spcAft>
                  <a:spcPts val="0"/>
                </a:spcAft>
                <a:buClr>
                  <a:schemeClr val="dk2"/>
                </a:buClr>
                <a:buSzPts val="1500"/>
                <a:buChar char="●"/>
              </a:pPr>
              <a:r>
                <a:rPr lang="en-US" sz="1500">
                  <a:solidFill>
                    <a:schemeClr val="dk2"/>
                  </a:solidFill>
                </a:rPr>
                <a:t>1045 valid census tract</a:t>
              </a:r>
              <a:r>
                <a:rPr lang="en-US" sz="1500">
                  <a:solidFill>
                    <a:schemeClr val="dk2"/>
                  </a:solidFill>
                </a:rPr>
                <a:t> area with 35 features</a:t>
              </a:r>
              <a:endParaRPr sz="1500">
                <a:solidFill>
                  <a:schemeClr val="dk2"/>
                </a:solidFill>
              </a:endParaRPr>
            </a:p>
            <a:p>
              <a:pPr indent="-323850" lvl="0" marL="457200" rtl="0" algn="l">
                <a:lnSpc>
                  <a:spcPct val="100000"/>
                </a:lnSpc>
                <a:spcBef>
                  <a:spcPts val="0"/>
                </a:spcBef>
                <a:spcAft>
                  <a:spcPts val="0"/>
                </a:spcAft>
                <a:buClr>
                  <a:schemeClr val="dk2"/>
                </a:buClr>
                <a:buSzPts val="1500"/>
                <a:buChar char="●"/>
              </a:pPr>
              <a:r>
                <a:rPr lang="en-US" sz="1500">
                  <a:solidFill>
                    <a:schemeClr val="dk2"/>
                  </a:solidFill>
                </a:rPr>
                <a:t>The true values are highly skewed even after log transformation</a:t>
              </a:r>
              <a:endParaRPr sz="1500">
                <a:solidFill>
                  <a:schemeClr val="dk2"/>
                </a:solidFill>
              </a:endParaRPr>
            </a:p>
          </p:txBody>
        </p:sp>
        <p:sp>
          <p:nvSpPr>
            <p:cNvPr id="466" name="Google Shape;466;g16f2ee73fae_1_25"/>
            <p:cNvSpPr txBox="1"/>
            <p:nvPr/>
          </p:nvSpPr>
          <p:spPr>
            <a:xfrm>
              <a:off x="793300" y="3475300"/>
              <a:ext cx="1441800" cy="5334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Data </a:t>
              </a:r>
              <a:endParaRPr b="1" sz="1800">
                <a:solidFill>
                  <a:srgbClr val="FFFFFF"/>
                </a:solidFill>
              </a:endParaRPr>
            </a:p>
          </p:txBody>
        </p:sp>
        <p:sp>
          <p:nvSpPr>
            <p:cNvPr id="467" name="Google Shape;467;g16f2ee73fae_1_25"/>
            <p:cNvSpPr txBox="1"/>
            <p:nvPr/>
          </p:nvSpPr>
          <p:spPr>
            <a:xfrm>
              <a:off x="2421700" y="3384275"/>
              <a:ext cx="58692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500">
                  <a:solidFill>
                    <a:schemeClr val="dk2"/>
                  </a:solidFill>
                </a:rPr>
                <a:t>Training &amp; validation: census tract </a:t>
              </a:r>
              <a:r>
                <a:rPr lang="en-US" sz="1500">
                  <a:solidFill>
                    <a:schemeClr val="dk2"/>
                  </a:solidFill>
                </a:rPr>
                <a:t>categorized as city/suburban</a:t>
              </a:r>
              <a:endParaRPr sz="1500">
                <a:solidFill>
                  <a:schemeClr val="dk2"/>
                </a:solidFill>
              </a:endParaRPr>
            </a:p>
            <a:p>
              <a:pPr indent="0" lvl="0" marL="0" rtl="0" algn="l">
                <a:lnSpc>
                  <a:spcPct val="100000"/>
                </a:lnSpc>
                <a:spcBef>
                  <a:spcPts val="0"/>
                </a:spcBef>
                <a:spcAft>
                  <a:spcPts val="0"/>
                </a:spcAft>
                <a:buNone/>
              </a:pPr>
              <a:r>
                <a:rPr lang="en-US" sz="1500">
                  <a:solidFill>
                    <a:schemeClr val="dk2"/>
                  </a:solidFill>
                </a:rPr>
                <a:t>Testing/deployment: census tract categorized as rural</a:t>
              </a:r>
              <a:endParaRPr sz="1500">
                <a:solidFill>
                  <a:schemeClr val="dk2"/>
                </a:solidFill>
              </a:endParaRPr>
            </a:p>
          </p:txBody>
        </p:sp>
        <p:sp>
          <p:nvSpPr>
            <p:cNvPr id="468" name="Google Shape;468;g16f2ee73fae_1_25"/>
            <p:cNvSpPr txBox="1"/>
            <p:nvPr/>
          </p:nvSpPr>
          <p:spPr>
            <a:xfrm>
              <a:off x="2444963" y="5089100"/>
              <a:ext cx="5916000" cy="877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1500">
                  <a:solidFill>
                    <a:schemeClr val="dk2"/>
                  </a:solidFill>
                </a:rPr>
                <a:t>MSE</a:t>
              </a:r>
              <a:r>
                <a:rPr lang="en-US" sz="1500">
                  <a:solidFill>
                    <a:schemeClr val="dk2"/>
                  </a:solidFill>
                </a:rPr>
                <a:t>: estimator </a:t>
              </a:r>
              <a:r>
                <a:rPr lang="en-US" sz="1500">
                  <a:solidFill>
                    <a:schemeClr val="dk2"/>
                  </a:solidFill>
                </a:rPr>
                <a:t>measured the average of the squares of the errors</a:t>
              </a:r>
              <a:endParaRPr sz="1500">
                <a:solidFill>
                  <a:schemeClr val="dk2"/>
                </a:solidFill>
              </a:endParaRPr>
            </a:p>
            <a:p>
              <a:pPr indent="0" lvl="0" marL="0" rtl="0" algn="l">
                <a:lnSpc>
                  <a:spcPct val="100000"/>
                </a:lnSpc>
                <a:spcBef>
                  <a:spcPts val="0"/>
                </a:spcBef>
                <a:spcAft>
                  <a:spcPts val="0"/>
                </a:spcAft>
                <a:buNone/>
              </a:pPr>
              <a:r>
                <a:rPr b="1" lang="en-US" sz="1500">
                  <a:solidFill>
                    <a:schemeClr val="dk2"/>
                  </a:solidFill>
                </a:rPr>
                <a:t>R-square</a:t>
              </a:r>
              <a:r>
                <a:rPr lang="en-US" sz="1500">
                  <a:solidFill>
                    <a:schemeClr val="dk2"/>
                  </a:solidFill>
                </a:rPr>
                <a:t>: </a:t>
              </a:r>
              <a:r>
                <a:rPr lang="en-US" sz="1500">
                  <a:solidFill>
                    <a:schemeClr val="dk2"/>
                  </a:solidFill>
                </a:rPr>
                <a:t>proportion of the variation in Y that is predictable from the X</a:t>
              </a:r>
              <a:endParaRPr sz="1500">
                <a:solidFill>
                  <a:schemeClr val="dk2"/>
                </a:solidFill>
              </a:endParaRPr>
            </a:p>
          </p:txBody>
        </p:sp>
      </p:grpSp>
      <p:sp>
        <p:nvSpPr>
          <p:cNvPr id="469" name="Google Shape;469;g16f2ee73fae_1_25"/>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2800"/>
              <a:t>Modeling Deep Dive: Transfer Learning</a:t>
            </a:r>
            <a:endParaRPr sz="2800"/>
          </a:p>
        </p:txBody>
      </p:sp>
      <p:sp>
        <p:nvSpPr>
          <p:cNvPr id="470" name="Google Shape;470;g16f2ee73fae_1_25"/>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4</a:t>
            </a:r>
            <a:endParaRPr b="0" i="0" sz="2500" u="none" cap="none" strike="noStrike">
              <a:solidFill>
                <a:schemeClr val="lt2"/>
              </a:solidFill>
              <a:latin typeface="Arial"/>
              <a:ea typeface="Arial"/>
              <a:cs typeface="Arial"/>
              <a:sym typeface="Arial"/>
            </a:endParaRPr>
          </a:p>
        </p:txBody>
      </p:sp>
      <p:sp>
        <p:nvSpPr>
          <p:cNvPr id="471" name="Google Shape;471;g16f2ee73fae_1_25"/>
          <p:cNvSpPr/>
          <p:nvPr/>
        </p:nvSpPr>
        <p:spPr>
          <a:xfrm>
            <a:off x="8674175" y="2805925"/>
            <a:ext cx="3105600" cy="3177600"/>
          </a:xfrm>
          <a:prstGeom prst="rect">
            <a:avLst/>
          </a:prstGeom>
          <a:no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16f2ee73fae_1_25"/>
          <p:cNvSpPr txBox="1"/>
          <p:nvPr/>
        </p:nvSpPr>
        <p:spPr>
          <a:xfrm>
            <a:off x="8674350" y="2882125"/>
            <a:ext cx="3105600" cy="301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US">
                <a:solidFill>
                  <a:schemeClr val="dk2"/>
                </a:solidFill>
              </a:rPr>
              <a:t>Data Preprocessing</a:t>
            </a:r>
            <a:endParaRPr b="1">
              <a:solidFill>
                <a:schemeClr val="dk2"/>
              </a:solidFill>
            </a:endParaRPr>
          </a:p>
          <a:p>
            <a:pPr indent="-146050" lvl="0" marL="171450" rtl="0" algn="l">
              <a:lnSpc>
                <a:spcPct val="100000"/>
              </a:lnSpc>
              <a:spcBef>
                <a:spcPts val="1000"/>
              </a:spcBef>
              <a:spcAft>
                <a:spcPts val="0"/>
              </a:spcAft>
              <a:buClr>
                <a:schemeClr val="dk2"/>
              </a:buClr>
              <a:buSzPts val="1400"/>
              <a:buAutoNum type="arabicPeriod"/>
            </a:pPr>
            <a:r>
              <a:rPr b="1" lang="en-US">
                <a:solidFill>
                  <a:schemeClr val="dk2"/>
                </a:solidFill>
              </a:rPr>
              <a:t>Missing data</a:t>
            </a:r>
            <a:r>
              <a:rPr lang="en-US">
                <a:solidFill>
                  <a:schemeClr val="dk2"/>
                </a:solidFill>
              </a:rPr>
              <a:t> in risk index &amp; crime rate due to lack of records</a:t>
            </a:r>
            <a:endParaRPr>
              <a:solidFill>
                <a:schemeClr val="dk2"/>
              </a:solidFill>
            </a:endParaRPr>
          </a:p>
          <a:p>
            <a:pPr indent="0" lvl="0" marL="171450" rtl="0" algn="l">
              <a:lnSpc>
                <a:spcPct val="100000"/>
              </a:lnSpc>
              <a:spcBef>
                <a:spcPts val="1000"/>
              </a:spcBef>
              <a:spcAft>
                <a:spcPts val="0"/>
              </a:spcAft>
              <a:buNone/>
            </a:pPr>
            <a:r>
              <a:rPr lang="en-US">
                <a:solidFill>
                  <a:schemeClr val="dk2"/>
                </a:solidFill>
              </a:rPr>
              <a:t>&gt;&gt; same as how classification is preprocessed</a:t>
            </a:r>
            <a:endParaRPr>
              <a:solidFill>
                <a:schemeClr val="dk2"/>
              </a:solidFill>
            </a:endParaRPr>
          </a:p>
          <a:p>
            <a:pPr indent="-146050" lvl="0" marL="171450" rtl="0" algn="l">
              <a:lnSpc>
                <a:spcPct val="100000"/>
              </a:lnSpc>
              <a:spcBef>
                <a:spcPts val="1000"/>
              </a:spcBef>
              <a:spcAft>
                <a:spcPts val="0"/>
              </a:spcAft>
              <a:buClr>
                <a:schemeClr val="dk2"/>
              </a:buClr>
              <a:buSzPts val="1400"/>
              <a:buAutoNum type="arabicPeriod"/>
            </a:pPr>
            <a:r>
              <a:rPr b="1" lang="en-US">
                <a:solidFill>
                  <a:schemeClr val="dk2"/>
                </a:solidFill>
              </a:rPr>
              <a:t>Group by </a:t>
            </a:r>
            <a:r>
              <a:rPr lang="en-US">
                <a:solidFill>
                  <a:schemeClr val="dk2"/>
                </a:solidFill>
              </a:rPr>
              <a:t>census tract index</a:t>
            </a:r>
            <a:endParaRPr>
              <a:solidFill>
                <a:schemeClr val="dk2"/>
              </a:solidFill>
            </a:endParaRPr>
          </a:p>
          <a:p>
            <a:pPr indent="-203200" lvl="1" marL="571500" rtl="0" algn="l">
              <a:lnSpc>
                <a:spcPct val="100000"/>
              </a:lnSpc>
              <a:spcBef>
                <a:spcPts val="1000"/>
              </a:spcBef>
              <a:spcAft>
                <a:spcPts val="0"/>
              </a:spcAft>
              <a:buClr>
                <a:schemeClr val="dk2"/>
              </a:buClr>
              <a:buSzPts val="1400"/>
              <a:buAutoNum type="alphaLcPeriod"/>
            </a:pPr>
            <a:r>
              <a:rPr lang="en-US">
                <a:solidFill>
                  <a:schemeClr val="dk2"/>
                </a:solidFill>
              </a:rPr>
              <a:t>create new features (such as # of attraction)</a:t>
            </a:r>
            <a:endParaRPr>
              <a:solidFill>
                <a:schemeClr val="dk2"/>
              </a:solidFill>
            </a:endParaRPr>
          </a:p>
          <a:p>
            <a:pPr indent="-146050" lvl="0" marL="171450" rtl="0" algn="l">
              <a:lnSpc>
                <a:spcPct val="100000"/>
              </a:lnSpc>
              <a:spcBef>
                <a:spcPts val="1000"/>
              </a:spcBef>
              <a:spcAft>
                <a:spcPts val="0"/>
              </a:spcAft>
              <a:buClr>
                <a:schemeClr val="dk2"/>
              </a:buClr>
              <a:buSzPts val="1400"/>
              <a:buAutoNum type="arabicPeriod"/>
            </a:pPr>
            <a:r>
              <a:rPr b="1" lang="en-US">
                <a:solidFill>
                  <a:schemeClr val="dk2"/>
                </a:solidFill>
              </a:rPr>
              <a:t>Remove unuseful features</a:t>
            </a:r>
            <a:r>
              <a:rPr lang="en-US">
                <a:solidFill>
                  <a:schemeClr val="dk2"/>
                </a:solidFill>
              </a:rPr>
              <a:t> (including id, name, lat/long, etc).</a:t>
            </a:r>
            <a:endParaRPr>
              <a:solidFill>
                <a:schemeClr val="dk2"/>
              </a:solidFill>
            </a:endParaRPr>
          </a:p>
        </p:txBody>
      </p:sp>
      <p:cxnSp>
        <p:nvCxnSpPr>
          <p:cNvPr id="473" name="Google Shape;473;g16f2ee73fae_1_25"/>
          <p:cNvCxnSpPr/>
          <p:nvPr/>
        </p:nvCxnSpPr>
        <p:spPr>
          <a:xfrm flipH="1" rot="10800000">
            <a:off x="8224851" y="2879725"/>
            <a:ext cx="449400" cy="17826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g16f2ee73fae_1_25"/>
          <p:cNvCxnSpPr/>
          <p:nvPr/>
        </p:nvCxnSpPr>
        <p:spPr>
          <a:xfrm rot="10800000">
            <a:off x="8224925" y="4662425"/>
            <a:ext cx="444900" cy="1209900"/>
          </a:xfrm>
          <a:prstGeom prst="straightConnector1">
            <a:avLst/>
          </a:prstGeom>
          <a:noFill/>
          <a:ln cap="flat" cmpd="sng" w="9525">
            <a:solidFill>
              <a:schemeClr val="dk2"/>
            </a:solidFill>
            <a:prstDash val="solid"/>
            <a:round/>
            <a:headEnd len="med" w="med" type="none"/>
            <a:tailEnd len="med" w="med" type="none"/>
          </a:ln>
        </p:spPr>
      </p:cxnSp>
      <p:pic>
        <p:nvPicPr>
          <p:cNvPr id="475" name="Google Shape;475;g16f2ee73fae_1_25"/>
          <p:cNvPicPr preferRelativeResize="0"/>
          <p:nvPr/>
        </p:nvPicPr>
        <p:blipFill>
          <a:blip r:embed="rId3">
            <a:alphaModFix/>
          </a:blip>
          <a:stretch>
            <a:fillRect/>
          </a:stretch>
        </p:blipFill>
        <p:spPr>
          <a:xfrm>
            <a:off x="8449783" y="431800"/>
            <a:ext cx="3330166" cy="2202350"/>
          </a:xfrm>
          <a:prstGeom prst="rect">
            <a:avLst/>
          </a:prstGeom>
          <a:noFill/>
          <a:ln>
            <a:noFill/>
          </a:ln>
        </p:spPr>
      </p:pic>
      <p:sp>
        <p:nvSpPr>
          <p:cNvPr id="476" name="Google Shape;476;g16f2ee73fae_1_25"/>
          <p:cNvSpPr txBox="1"/>
          <p:nvPr/>
        </p:nvSpPr>
        <p:spPr>
          <a:xfrm>
            <a:off x="8922575" y="155500"/>
            <a:ext cx="2704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 of EV stations in urban areas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16f2ee73fae_1_0"/>
          <p:cNvSpPr txBox="1"/>
          <p:nvPr>
            <p:ph idx="1" type="body"/>
          </p:nvPr>
        </p:nvSpPr>
        <p:spPr>
          <a:xfrm>
            <a:off x="998400" y="1003201"/>
            <a:ext cx="10195200" cy="454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Problems of Baseline Model</a:t>
            </a:r>
            <a:endParaRPr/>
          </a:p>
          <a:p>
            <a:pPr indent="-342900" lvl="0" marL="457200" rtl="0" algn="l">
              <a:spcBef>
                <a:spcPts val="0"/>
              </a:spcBef>
              <a:spcAft>
                <a:spcPts val="0"/>
              </a:spcAft>
              <a:buSzPts val="1800"/>
              <a:buChar char="-"/>
            </a:pPr>
            <a:r>
              <a:rPr lang="en-US"/>
              <a:t>It captures the area, because we have high correlated feature: # of EV stations near gas stations</a:t>
            </a:r>
            <a:endParaRPr/>
          </a:p>
          <a:p>
            <a:pPr indent="-342900" lvl="0" marL="457200" rtl="0" algn="l">
              <a:spcBef>
                <a:spcPts val="0"/>
              </a:spcBef>
              <a:spcAft>
                <a:spcPts val="0"/>
              </a:spcAft>
              <a:buSzPts val="1800"/>
              <a:buChar char="-"/>
            </a:pPr>
            <a:r>
              <a:rPr lang="en-US"/>
              <a:t>The predicted number is relatively small, mostly &lt; 2</a:t>
            </a:r>
            <a:endParaRPr/>
          </a:p>
          <a:p>
            <a:pPr indent="-342900" lvl="0" marL="457200" rtl="0" algn="l">
              <a:spcBef>
                <a:spcPts val="0"/>
              </a:spcBef>
              <a:spcAft>
                <a:spcPts val="0"/>
              </a:spcAft>
              <a:buSzPts val="1800"/>
              <a:buChar char="-"/>
            </a:pPr>
            <a:r>
              <a:rPr lang="en-US"/>
              <a:t>We didn’t have proposed number of EV charging stations for each census tract/city</a:t>
            </a:r>
            <a:endParaRPr/>
          </a:p>
        </p:txBody>
      </p:sp>
      <p:pic>
        <p:nvPicPr>
          <p:cNvPr id="483" name="Google Shape;483;g16f2ee73fae_1_0"/>
          <p:cNvPicPr preferRelativeResize="0"/>
          <p:nvPr/>
        </p:nvPicPr>
        <p:blipFill>
          <a:blip r:embed="rId3">
            <a:alphaModFix/>
          </a:blip>
          <a:stretch>
            <a:fillRect/>
          </a:stretch>
        </p:blipFill>
        <p:spPr>
          <a:xfrm>
            <a:off x="584063" y="2429375"/>
            <a:ext cx="5241667" cy="3765375"/>
          </a:xfrm>
          <a:prstGeom prst="rect">
            <a:avLst/>
          </a:prstGeom>
          <a:noFill/>
          <a:ln>
            <a:noFill/>
          </a:ln>
        </p:spPr>
      </p:pic>
      <p:pic>
        <p:nvPicPr>
          <p:cNvPr id="484" name="Google Shape;484;g16f2ee73fae_1_0"/>
          <p:cNvPicPr preferRelativeResize="0"/>
          <p:nvPr/>
        </p:nvPicPr>
        <p:blipFill>
          <a:blip r:embed="rId4">
            <a:alphaModFix/>
          </a:blip>
          <a:stretch>
            <a:fillRect/>
          </a:stretch>
        </p:blipFill>
        <p:spPr>
          <a:xfrm>
            <a:off x="6472836" y="2429375"/>
            <a:ext cx="5325389" cy="3765374"/>
          </a:xfrm>
          <a:prstGeom prst="rect">
            <a:avLst/>
          </a:prstGeom>
          <a:noFill/>
          <a:ln>
            <a:noFill/>
          </a:ln>
        </p:spPr>
      </p:pic>
      <p:sp>
        <p:nvSpPr>
          <p:cNvPr id="485" name="Google Shape;485;g16f2ee73fae_1_0"/>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2800"/>
              <a:t>Modeling Deep Dive: Transfer Learning</a:t>
            </a:r>
            <a:endParaRPr sz="2800"/>
          </a:p>
        </p:txBody>
      </p:sp>
      <p:sp>
        <p:nvSpPr>
          <p:cNvPr id="486" name="Google Shape;486;g16f2ee73fae_1_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4</a:t>
            </a:r>
            <a:endParaRPr b="0" i="0" sz="2500" u="none" cap="none" strike="noStrike">
              <a:solidFill>
                <a:schemeClr val="lt2"/>
              </a:solidFill>
              <a:latin typeface="Arial"/>
              <a:ea typeface="Arial"/>
              <a:cs typeface="Arial"/>
              <a:sym typeface="Arial"/>
            </a:endParaRPr>
          </a:p>
        </p:txBody>
      </p:sp>
      <p:sp>
        <p:nvSpPr>
          <p:cNvPr id="487" name="Google Shape;487;g16f2ee73fae_1_0"/>
          <p:cNvSpPr txBox="1"/>
          <p:nvPr/>
        </p:nvSpPr>
        <p:spPr>
          <a:xfrm>
            <a:off x="2406738" y="206060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Ground Truth</a:t>
            </a:r>
            <a:endParaRPr b="1"/>
          </a:p>
        </p:txBody>
      </p:sp>
      <p:sp>
        <p:nvSpPr>
          <p:cNvPr id="488" name="Google Shape;488;g16f2ee73fae_1_0"/>
          <p:cNvSpPr txBox="1"/>
          <p:nvPr/>
        </p:nvSpPr>
        <p:spPr>
          <a:xfrm>
            <a:off x="8220263" y="2060600"/>
            <a:ext cx="159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Predictions</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g16e17af7367_0_1204"/>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2800"/>
              <a:t>Modeling Deep Dive: Transfer Learning</a:t>
            </a:r>
            <a:endParaRPr sz="2800"/>
          </a:p>
        </p:txBody>
      </p:sp>
      <p:sp>
        <p:nvSpPr>
          <p:cNvPr id="494" name="Google Shape;494;g16e17af7367_0_120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4</a:t>
            </a:r>
            <a:endParaRPr b="0" i="0" sz="2500" u="none" cap="none" strike="noStrike">
              <a:solidFill>
                <a:schemeClr val="lt2"/>
              </a:solidFill>
              <a:latin typeface="Arial"/>
              <a:ea typeface="Arial"/>
              <a:cs typeface="Arial"/>
              <a:sym typeface="Arial"/>
            </a:endParaRPr>
          </a:p>
        </p:txBody>
      </p:sp>
      <p:pic>
        <p:nvPicPr>
          <p:cNvPr id="495" name="Google Shape;495;g16e17af7367_0_1204"/>
          <p:cNvPicPr preferRelativeResize="0"/>
          <p:nvPr/>
        </p:nvPicPr>
        <p:blipFill rotWithShape="1">
          <a:blip r:embed="rId3">
            <a:alphaModFix/>
          </a:blip>
          <a:srcRect b="8147" l="0" r="0" t="0"/>
          <a:stretch/>
        </p:blipFill>
        <p:spPr>
          <a:xfrm>
            <a:off x="215450" y="1514550"/>
            <a:ext cx="6791325" cy="3683525"/>
          </a:xfrm>
          <a:prstGeom prst="rect">
            <a:avLst/>
          </a:prstGeom>
          <a:noFill/>
          <a:ln>
            <a:noFill/>
          </a:ln>
        </p:spPr>
      </p:pic>
      <p:pic>
        <p:nvPicPr>
          <p:cNvPr id="496" name="Google Shape;496;g16e17af7367_0_1204"/>
          <p:cNvPicPr preferRelativeResize="0"/>
          <p:nvPr/>
        </p:nvPicPr>
        <p:blipFill>
          <a:blip r:embed="rId4">
            <a:alphaModFix/>
          </a:blip>
          <a:stretch>
            <a:fillRect/>
          </a:stretch>
        </p:blipFill>
        <p:spPr>
          <a:xfrm>
            <a:off x="7093675" y="1526900"/>
            <a:ext cx="4812900" cy="3804200"/>
          </a:xfrm>
          <a:prstGeom prst="rect">
            <a:avLst/>
          </a:prstGeom>
          <a:noFill/>
          <a:ln>
            <a:noFill/>
          </a:ln>
        </p:spPr>
      </p:pic>
      <p:sp>
        <p:nvSpPr>
          <p:cNvPr id="497" name="Google Shape;497;g16e17af7367_0_1204"/>
          <p:cNvSpPr txBox="1"/>
          <p:nvPr/>
        </p:nvSpPr>
        <p:spPr>
          <a:xfrm>
            <a:off x="502500" y="5198075"/>
            <a:ext cx="851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Feature Engineering:</a:t>
            </a:r>
            <a:endParaRPr b="1">
              <a:solidFill>
                <a:schemeClr val="dk2"/>
              </a:solidFill>
            </a:endParaRPr>
          </a:p>
          <a:p>
            <a:pPr indent="-317500" lvl="0" marL="457200" rtl="0" algn="l">
              <a:spcBef>
                <a:spcPts val="0"/>
              </a:spcBef>
              <a:spcAft>
                <a:spcPts val="0"/>
              </a:spcAft>
              <a:buClr>
                <a:schemeClr val="dk2"/>
              </a:buClr>
              <a:buSzPts val="1400"/>
              <a:buChar char="-"/>
            </a:pPr>
            <a:r>
              <a:rPr b="1" lang="en-US">
                <a:solidFill>
                  <a:schemeClr val="dk2"/>
                </a:solidFill>
              </a:rPr>
              <a:t>Even the number of EV charging stations around the gas stations is correlated with current number of EV charging stations, it is still an important concern of business implementation. </a:t>
            </a:r>
            <a:endParaRPr b="1">
              <a:solidFill>
                <a:schemeClr val="dk2"/>
              </a:solidFill>
            </a:endParaRPr>
          </a:p>
          <a:p>
            <a:pPr indent="-317500" lvl="0" marL="457200" rtl="0" algn="l">
              <a:spcBef>
                <a:spcPts val="0"/>
              </a:spcBef>
              <a:spcAft>
                <a:spcPts val="0"/>
              </a:spcAft>
              <a:buClr>
                <a:schemeClr val="dk2"/>
              </a:buClr>
              <a:buSzPts val="1400"/>
              <a:buChar char="-"/>
            </a:pPr>
            <a:r>
              <a:rPr b="1" lang="en-US">
                <a:solidFill>
                  <a:schemeClr val="dk2"/>
                </a:solidFill>
              </a:rPr>
              <a:t>The ground truth can be </a:t>
            </a:r>
            <a:r>
              <a:rPr b="1" lang="en-US">
                <a:solidFill>
                  <a:schemeClr val="dk2"/>
                </a:solidFill>
              </a:rPr>
              <a:t>interpreted</a:t>
            </a:r>
            <a:r>
              <a:rPr b="1" lang="en-US">
                <a:solidFill>
                  <a:schemeClr val="dk2"/>
                </a:solidFill>
              </a:rPr>
              <a:t> as number of exist demand</a:t>
            </a:r>
            <a:endParaRPr b="1">
              <a:solidFill>
                <a:schemeClr val="dk2"/>
              </a:solidFill>
            </a:endParaRPr>
          </a:p>
        </p:txBody>
      </p:sp>
      <p:sp>
        <p:nvSpPr>
          <p:cNvPr id="498" name="Google Shape;498;g16e17af7367_0_1204"/>
          <p:cNvSpPr txBox="1"/>
          <p:nvPr/>
        </p:nvSpPr>
        <p:spPr>
          <a:xfrm>
            <a:off x="2954900" y="1045950"/>
            <a:ext cx="44700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t>
            </a:r>
            <a:r>
              <a:rPr lang="en-US">
                <a:solidFill>
                  <a:schemeClr val="dk2"/>
                </a:solidFill>
              </a:rPr>
              <a:t> of Attraction in that area has the highest importance</a:t>
            </a:r>
            <a:endParaRPr>
              <a:solidFill>
                <a:schemeClr val="dk2"/>
              </a:solidFill>
            </a:endParaRPr>
          </a:p>
        </p:txBody>
      </p:sp>
      <p:cxnSp>
        <p:nvCxnSpPr>
          <p:cNvPr id="499" name="Google Shape;499;g16e17af7367_0_1204"/>
          <p:cNvCxnSpPr>
            <a:stCxn id="498" idx="2"/>
          </p:cNvCxnSpPr>
          <p:nvPr/>
        </p:nvCxnSpPr>
        <p:spPr>
          <a:xfrm>
            <a:off x="5189900" y="1446150"/>
            <a:ext cx="394800" cy="874200"/>
          </a:xfrm>
          <a:prstGeom prst="straightConnector1">
            <a:avLst/>
          </a:prstGeom>
          <a:noFill/>
          <a:ln cap="flat" cmpd="sng" w="9525">
            <a:solidFill>
              <a:schemeClr val="dk2"/>
            </a:solidFill>
            <a:prstDash val="solid"/>
            <a:round/>
            <a:headEnd len="med" w="med" type="none"/>
            <a:tailEnd len="med" w="med" type="none"/>
          </a:ln>
        </p:spPr>
      </p:cxnSp>
      <p:sp>
        <p:nvSpPr>
          <p:cNvPr id="500" name="Google Shape;500;g16e17af7367_0_1204"/>
          <p:cNvSpPr txBox="1"/>
          <p:nvPr/>
        </p:nvSpPr>
        <p:spPr>
          <a:xfrm>
            <a:off x="1308775" y="2085175"/>
            <a:ext cx="23721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2"/>
                </a:solidFill>
              </a:rPr>
              <a:t># of EV stations in the area</a:t>
            </a:r>
            <a:endParaRPr>
              <a:solidFill>
                <a:schemeClr val="dk2"/>
              </a:solidFill>
            </a:endParaRPr>
          </a:p>
        </p:txBody>
      </p:sp>
      <p:cxnSp>
        <p:nvCxnSpPr>
          <p:cNvPr id="501" name="Google Shape;501;g16e17af7367_0_1204"/>
          <p:cNvCxnSpPr>
            <a:stCxn id="500" idx="2"/>
          </p:cNvCxnSpPr>
          <p:nvPr/>
        </p:nvCxnSpPr>
        <p:spPr>
          <a:xfrm>
            <a:off x="2494825" y="2485375"/>
            <a:ext cx="786300" cy="603600"/>
          </a:xfrm>
          <a:prstGeom prst="straightConnector1">
            <a:avLst/>
          </a:prstGeom>
          <a:noFill/>
          <a:ln cap="flat" cmpd="sng" w="9525">
            <a:solidFill>
              <a:schemeClr val="dk2"/>
            </a:solidFill>
            <a:prstDash val="solid"/>
            <a:round/>
            <a:headEnd len="med" w="med" type="none"/>
            <a:tailEnd len="med" w="med" type="none"/>
          </a:ln>
        </p:spPr>
      </p:cxnSp>
      <p:sp>
        <p:nvSpPr>
          <p:cNvPr id="502" name="Google Shape;502;g16e17af7367_0_1204"/>
          <p:cNvSpPr/>
          <p:nvPr/>
        </p:nvSpPr>
        <p:spPr>
          <a:xfrm>
            <a:off x="8675975" y="1514550"/>
            <a:ext cx="1330200" cy="13893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16e17af7367_0_1204"/>
          <p:cNvSpPr txBox="1"/>
          <p:nvPr/>
        </p:nvSpPr>
        <p:spPr>
          <a:xfrm>
            <a:off x="8572500" y="571500"/>
            <a:ext cx="361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Crime populations are highly correlated with each other &gt;&gt; feature selection</a:t>
            </a:r>
            <a:endParaRPr b="1">
              <a:solidFill>
                <a:schemeClr val="dk2"/>
              </a:solidFill>
            </a:endParaRPr>
          </a:p>
        </p:txBody>
      </p:sp>
      <p:cxnSp>
        <p:nvCxnSpPr>
          <p:cNvPr id="504" name="Google Shape;504;g16e17af7367_0_1204"/>
          <p:cNvCxnSpPr>
            <a:stCxn id="503" idx="2"/>
            <a:endCxn id="502" idx="7"/>
          </p:cNvCxnSpPr>
          <p:nvPr/>
        </p:nvCxnSpPr>
        <p:spPr>
          <a:xfrm flipH="1">
            <a:off x="9811350" y="1187100"/>
            <a:ext cx="570900" cy="531000"/>
          </a:xfrm>
          <a:prstGeom prst="straightConnector1">
            <a:avLst/>
          </a:prstGeom>
          <a:noFill/>
          <a:ln cap="flat" cmpd="sng" w="28575">
            <a:solidFill>
              <a:srgbClr val="00FF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1594ededcb6_0_26"/>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Next Steps</a:t>
            </a:r>
            <a:endParaRPr sz="2800"/>
          </a:p>
        </p:txBody>
      </p:sp>
      <p:sp>
        <p:nvSpPr>
          <p:cNvPr id="510" name="Google Shape;510;g1594ededcb6_0_26"/>
          <p:cNvSpPr txBox="1"/>
          <p:nvPr>
            <p:ph idx="4294967295" type="body"/>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rtl="0" algn="l">
              <a:lnSpc>
                <a:spcPct val="100000"/>
              </a:lnSpc>
              <a:spcBef>
                <a:spcPts val="600"/>
              </a:spcBef>
              <a:spcAft>
                <a:spcPts val="0"/>
              </a:spcAft>
              <a:buSzPts val="1500"/>
              <a:buFont typeface="Arial"/>
              <a:buNone/>
            </a:pPr>
            <a:r>
              <a:t/>
            </a:r>
            <a:endParaRPr>
              <a:solidFill>
                <a:schemeClr val="dk2"/>
              </a:solidFill>
            </a:endParaRPr>
          </a:p>
          <a:p>
            <a:pPr indent="-285750" lvl="1" marL="285750" rtl="0" algn="l">
              <a:lnSpc>
                <a:spcPct val="100000"/>
              </a:lnSpc>
              <a:spcBef>
                <a:spcPts val="600"/>
              </a:spcBef>
              <a:spcAft>
                <a:spcPts val="0"/>
              </a:spcAft>
              <a:buClr>
                <a:schemeClr val="dk2"/>
              </a:buClr>
              <a:buSzPts val="2000"/>
              <a:buFont typeface="Arial"/>
              <a:buChar char="•"/>
            </a:pPr>
            <a:r>
              <a:rPr b="1" lang="en-US" sz="2000"/>
              <a:t>Action items:</a:t>
            </a:r>
            <a:endParaRPr b="1" sz="2000"/>
          </a:p>
          <a:p>
            <a:pPr indent="-336550" lvl="2" marL="857250" rtl="0" algn="l">
              <a:lnSpc>
                <a:spcPct val="100000"/>
              </a:lnSpc>
              <a:spcBef>
                <a:spcPts val="600"/>
              </a:spcBef>
              <a:spcAft>
                <a:spcPts val="0"/>
              </a:spcAft>
              <a:buSzPts val="1700"/>
              <a:buChar char="•"/>
            </a:pPr>
            <a:r>
              <a:rPr lang="en-US" sz="1700">
                <a:solidFill>
                  <a:schemeClr val="dk2"/>
                </a:solidFill>
              </a:rPr>
              <a:t>Classification: fine-tune the model &amp; try to see if applicable on other area</a:t>
            </a:r>
            <a:endParaRPr sz="1700">
              <a:solidFill>
                <a:schemeClr val="dk2"/>
              </a:solidFill>
            </a:endParaRPr>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Optimization: improve objective function to consider cost and traffic count per charger</a:t>
            </a:r>
            <a:endParaRPr sz="1700">
              <a:solidFill>
                <a:schemeClr val="dk2"/>
              </a:solidFill>
            </a:endParaRPr>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Generalization (Transfer Learning): how to meaningfully select the features</a:t>
            </a:r>
            <a:endParaRPr sz="1700">
              <a:solidFill>
                <a:schemeClr val="dk2"/>
              </a:solidFill>
            </a:endParaRPr>
          </a:p>
        </p:txBody>
      </p:sp>
      <p:sp>
        <p:nvSpPr>
          <p:cNvPr id="511" name="Google Shape;511;g1594ededcb6_0_2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5</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
          <p:cNvSpPr txBox="1"/>
          <p:nvPr>
            <p:ph type="title"/>
          </p:nvPr>
        </p:nvSpPr>
        <p:spPr>
          <a:xfrm>
            <a:off x="998400" y="51888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Agenda</a:t>
            </a:r>
            <a:endParaRPr/>
          </a:p>
        </p:txBody>
      </p:sp>
      <p:sp>
        <p:nvSpPr>
          <p:cNvPr id="203" name="Google Shape;203;p2"/>
          <p:cNvSpPr/>
          <p:nvPr/>
        </p:nvSpPr>
        <p:spPr>
          <a:xfrm rot="10800000">
            <a:off x="2541488" y="1333472"/>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txBox="1"/>
          <p:nvPr/>
        </p:nvSpPr>
        <p:spPr>
          <a:xfrm>
            <a:off x="2734169" y="1333215"/>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uFill>
                  <a:noFill/>
                </a:uFill>
                <a:hlinkClick action="ppaction://hlinksldjump" r:id="rId3">
                  <a:extLst>
                    <a:ext uri="{A12FA001-AC4F-418D-AE19-62706E023703}">
                      <ahyp:hlinkClr val="tx"/>
                    </a:ext>
                  </a:extLst>
                </a:hlinkClick>
              </a:rPr>
              <a:t>Project Recap</a:t>
            </a:r>
            <a:endParaRPr b="1" i="0" sz="1400" cap="none" strike="noStrike">
              <a:solidFill>
                <a:schemeClr val="lt1"/>
              </a:solidFill>
            </a:endParaRPr>
          </a:p>
        </p:txBody>
      </p:sp>
      <p:sp>
        <p:nvSpPr>
          <p:cNvPr id="205" name="Google Shape;205;p2"/>
          <p:cNvSpPr/>
          <p:nvPr/>
        </p:nvSpPr>
        <p:spPr>
          <a:xfrm>
            <a:off x="2122238" y="1322400"/>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2"/>
                </a:solidFill>
                <a:latin typeface="Arial"/>
                <a:ea typeface="Arial"/>
                <a:cs typeface="Arial"/>
                <a:sym typeface="Arial"/>
              </a:rPr>
              <a:t>1</a:t>
            </a:r>
            <a:endParaRPr b="0" i="0" sz="3000" u="none" cap="none" strike="noStrike">
              <a:solidFill>
                <a:schemeClr val="lt2"/>
              </a:solidFill>
              <a:latin typeface="Arial"/>
              <a:ea typeface="Arial"/>
              <a:cs typeface="Arial"/>
              <a:sym typeface="Arial"/>
            </a:endParaRPr>
          </a:p>
        </p:txBody>
      </p:sp>
      <p:sp>
        <p:nvSpPr>
          <p:cNvPr id="206" name="Google Shape;206;p2"/>
          <p:cNvSpPr/>
          <p:nvPr/>
        </p:nvSpPr>
        <p:spPr>
          <a:xfrm rot="10800000">
            <a:off x="2506860" y="2284104"/>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
          <p:cNvSpPr txBox="1"/>
          <p:nvPr/>
        </p:nvSpPr>
        <p:spPr>
          <a:xfrm>
            <a:off x="2699541" y="2283847"/>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cap="none" strike="noStrike">
                <a:solidFill>
                  <a:schemeClr val="lt1"/>
                </a:solidFill>
                <a:uFill>
                  <a:noFill/>
                </a:uFill>
                <a:hlinkClick action="ppaction://hlinksldjump" r:id="rId4">
                  <a:extLst>
                    <a:ext uri="{A12FA001-AC4F-418D-AE19-62706E023703}">
                      <ahyp:hlinkClr val="tx"/>
                    </a:ext>
                  </a:extLst>
                </a:hlinkClick>
              </a:rPr>
              <a:t>Modeling Deep Dive: Classification</a:t>
            </a:r>
            <a:endParaRPr b="1" i="0" sz="2400" cap="none" strike="noStrike">
              <a:solidFill>
                <a:schemeClr val="lt1"/>
              </a:solidFill>
            </a:endParaRPr>
          </a:p>
        </p:txBody>
      </p:sp>
      <p:sp>
        <p:nvSpPr>
          <p:cNvPr id="208" name="Google Shape;208;p2"/>
          <p:cNvSpPr/>
          <p:nvPr/>
        </p:nvSpPr>
        <p:spPr>
          <a:xfrm rot="10800000">
            <a:off x="2506860" y="3245552"/>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2400" u="none" cap="none" strike="noStrike">
              <a:solidFill>
                <a:schemeClr val="lt1"/>
              </a:solidFill>
              <a:latin typeface="Arial"/>
              <a:ea typeface="Arial"/>
              <a:cs typeface="Arial"/>
              <a:sym typeface="Arial"/>
            </a:endParaRPr>
          </a:p>
        </p:txBody>
      </p:sp>
      <p:sp>
        <p:nvSpPr>
          <p:cNvPr id="209" name="Google Shape;209;p2"/>
          <p:cNvSpPr/>
          <p:nvPr/>
        </p:nvSpPr>
        <p:spPr>
          <a:xfrm>
            <a:off x="2122238" y="3245295"/>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rial"/>
                <a:ea typeface="Arial"/>
                <a:cs typeface="Arial"/>
                <a:sym typeface="Arial"/>
              </a:rPr>
              <a:t>3</a:t>
            </a:r>
            <a:endParaRPr b="1" i="0" sz="2400" u="none" cap="none" strike="noStrike">
              <a:solidFill>
                <a:schemeClr val="lt1"/>
              </a:solidFill>
              <a:latin typeface="Arial"/>
              <a:ea typeface="Arial"/>
              <a:cs typeface="Arial"/>
              <a:sym typeface="Arial"/>
            </a:endParaRPr>
          </a:p>
        </p:txBody>
      </p:sp>
      <p:sp>
        <p:nvSpPr>
          <p:cNvPr id="210" name="Google Shape;210;p2"/>
          <p:cNvSpPr txBox="1"/>
          <p:nvPr/>
        </p:nvSpPr>
        <p:spPr>
          <a:xfrm>
            <a:off x="2699541" y="3245295"/>
            <a:ext cx="7335600" cy="768900"/>
          </a:xfrm>
          <a:prstGeom prst="rect">
            <a:avLst/>
          </a:prstGeom>
          <a:noFill/>
          <a:ln>
            <a:noFill/>
          </a:ln>
        </p:spPr>
        <p:txBody>
          <a:bodyPr anchorCtr="0" anchor="ctr" bIns="91425" lIns="358550" spcFirstLastPara="1" rIns="170675" wrap="square" tIns="91425">
            <a:noAutofit/>
          </a:bodyPr>
          <a:lstStyle/>
          <a:p>
            <a:pPr indent="0" lvl="0" marL="0" rtl="0" algn="l">
              <a:lnSpc>
                <a:spcPct val="90000"/>
              </a:lnSpc>
              <a:spcBef>
                <a:spcPts val="0"/>
              </a:spcBef>
              <a:spcAft>
                <a:spcPts val="0"/>
              </a:spcAft>
              <a:buClr>
                <a:schemeClr val="lt1"/>
              </a:buClr>
              <a:buSzPts val="2400"/>
              <a:buFont typeface="Arial"/>
              <a:buNone/>
            </a:pPr>
            <a:r>
              <a:rPr b="1" lang="en-US" sz="2400">
                <a:solidFill>
                  <a:schemeClr val="lt1"/>
                </a:solidFill>
                <a:uFill>
                  <a:noFill/>
                </a:uFill>
                <a:hlinkClick action="ppaction://hlinksldjump" r:id="rId5">
                  <a:extLst>
                    <a:ext uri="{A12FA001-AC4F-418D-AE19-62706E023703}">
                      <ahyp:hlinkClr val="tx"/>
                    </a:ext>
                  </a:extLst>
                </a:hlinkClick>
              </a:rPr>
              <a:t>Modeling Deep Dive: Optimization</a:t>
            </a:r>
            <a:endParaRPr b="1" sz="2400">
              <a:solidFill>
                <a:schemeClr val="lt1"/>
              </a:solidFill>
            </a:endParaRPr>
          </a:p>
        </p:txBody>
      </p:sp>
      <p:sp>
        <p:nvSpPr>
          <p:cNvPr id="211" name="Google Shape;211;p2"/>
          <p:cNvSpPr/>
          <p:nvPr/>
        </p:nvSpPr>
        <p:spPr>
          <a:xfrm>
            <a:off x="2122238" y="2281168"/>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2"/>
                </a:solidFill>
                <a:latin typeface="Arial"/>
                <a:ea typeface="Arial"/>
                <a:cs typeface="Arial"/>
                <a:sym typeface="Arial"/>
              </a:rPr>
              <a:t>2</a:t>
            </a:r>
            <a:endParaRPr b="0" i="0" sz="3000" u="none" cap="none" strike="noStrike">
              <a:solidFill>
                <a:schemeClr val="lt2"/>
              </a:solidFill>
              <a:latin typeface="Arial"/>
              <a:ea typeface="Arial"/>
              <a:cs typeface="Arial"/>
              <a:sym typeface="Arial"/>
            </a:endParaRPr>
          </a:p>
        </p:txBody>
      </p:sp>
      <p:sp>
        <p:nvSpPr>
          <p:cNvPr id="212" name="Google Shape;212;p2"/>
          <p:cNvSpPr/>
          <p:nvPr/>
        </p:nvSpPr>
        <p:spPr>
          <a:xfrm rot="10800000">
            <a:off x="2506860" y="4207142"/>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txBox="1"/>
          <p:nvPr/>
        </p:nvSpPr>
        <p:spPr>
          <a:xfrm>
            <a:off x="2699541" y="4206884"/>
            <a:ext cx="7335600" cy="768900"/>
          </a:xfrm>
          <a:prstGeom prst="rect">
            <a:avLst/>
          </a:prstGeom>
          <a:noFill/>
          <a:ln>
            <a:noFill/>
          </a:ln>
        </p:spPr>
        <p:txBody>
          <a:bodyPr anchorCtr="0" anchor="ctr" bIns="91425" lIns="358550" spcFirstLastPara="1" rIns="170675" wrap="square" tIns="91425">
            <a:noAutofit/>
          </a:bodyPr>
          <a:lstStyle/>
          <a:p>
            <a:pPr indent="0" lvl="0" marL="0" rtl="0" algn="l">
              <a:lnSpc>
                <a:spcPct val="90000"/>
              </a:lnSpc>
              <a:spcBef>
                <a:spcPts val="0"/>
              </a:spcBef>
              <a:spcAft>
                <a:spcPts val="0"/>
              </a:spcAft>
              <a:buClr>
                <a:schemeClr val="lt1"/>
              </a:buClr>
              <a:buSzPts val="2400"/>
              <a:buFont typeface="Arial"/>
              <a:buNone/>
            </a:pPr>
            <a:r>
              <a:rPr b="1" lang="en-US" sz="2400">
                <a:solidFill>
                  <a:schemeClr val="lt1"/>
                </a:solidFill>
                <a:uFill>
                  <a:noFill/>
                </a:uFill>
                <a:hlinkClick action="ppaction://hlinksldjump" r:id="rId6">
                  <a:extLst>
                    <a:ext uri="{A12FA001-AC4F-418D-AE19-62706E023703}">
                      <ahyp:hlinkClr val="tx"/>
                    </a:ext>
                  </a:extLst>
                </a:hlinkClick>
              </a:rPr>
              <a:t>Modeling Deep Dive: Transfer Learning</a:t>
            </a:r>
            <a:endParaRPr b="1" i="0" sz="1400" cap="none" strike="noStrike">
              <a:solidFill>
                <a:schemeClr val="lt1"/>
              </a:solidFill>
            </a:endParaRPr>
          </a:p>
        </p:txBody>
      </p:sp>
      <p:sp>
        <p:nvSpPr>
          <p:cNvPr id="214" name="Google Shape;214;p2"/>
          <p:cNvSpPr/>
          <p:nvPr/>
        </p:nvSpPr>
        <p:spPr>
          <a:xfrm>
            <a:off x="2122238" y="4206884"/>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000" u="none" cap="none" strike="noStrike">
                <a:solidFill>
                  <a:schemeClr val="lt2"/>
                </a:solidFill>
                <a:latin typeface="Arial"/>
                <a:ea typeface="Arial"/>
                <a:cs typeface="Arial"/>
                <a:sym typeface="Arial"/>
              </a:rPr>
              <a:t>4</a:t>
            </a:r>
            <a:endParaRPr b="0" i="0" sz="3000" u="none" cap="none" strike="noStrike">
              <a:solidFill>
                <a:schemeClr val="lt2"/>
              </a:solidFill>
              <a:latin typeface="Arial"/>
              <a:ea typeface="Arial"/>
              <a:cs typeface="Arial"/>
              <a:sym typeface="Arial"/>
            </a:endParaRPr>
          </a:p>
        </p:txBody>
      </p:sp>
      <p:sp>
        <p:nvSpPr>
          <p:cNvPr id="215" name="Google Shape;215;p2"/>
          <p:cNvSpPr/>
          <p:nvPr/>
        </p:nvSpPr>
        <p:spPr>
          <a:xfrm rot="10800000">
            <a:off x="2506860" y="5157775"/>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
          <p:cNvSpPr txBox="1"/>
          <p:nvPr/>
        </p:nvSpPr>
        <p:spPr>
          <a:xfrm>
            <a:off x="2699541" y="5157518"/>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7">
                  <a:extLst>
                    <a:ext uri="{A12FA001-AC4F-418D-AE19-62706E023703}">
                      <ahyp:hlinkClr val="tx"/>
                    </a:ext>
                  </a:extLst>
                </a:hlinkClick>
              </a:rPr>
              <a:t>Next Steps</a:t>
            </a:r>
            <a:endParaRPr b="1" i="0" sz="1400" u="none" cap="none" strike="noStrike">
              <a:solidFill>
                <a:schemeClr val="lt1"/>
              </a:solidFill>
              <a:latin typeface="Arial"/>
              <a:ea typeface="Arial"/>
              <a:cs typeface="Arial"/>
              <a:sym typeface="Arial"/>
            </a:endParaRPr>
          </a:p>
        </p:txBody>
      </p:sp>
      <p:sp>
        <p:nvSpPr>
          <p:cNvPr id="217" name="Google Shape;217;p2"/>
          <p:cNvSpPr/>
          <p:nvPr/>
        </p:nvSpPr>
        <p:spPr>
          <a:xfrm>
            <a:off x="2122238" y="5157518"/>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3000">
                <a:solidFill>
                  <a:schemeClr val="lt2"/>
                </a:solidFill>
              </a:rPr>
              <a:t>5</a:t>
            </a:r>
            <a:endParaRPr b="0" i="0" sz="3000" u="none" cap="none" strike="noStrike">
              <a:solidFill>
                <a:schemeClr val="l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1"/>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000"/>
              <a:buFont typeface="Arial"/>
              <a:buNone/>
            </a:pPr>
            <a:r>
              <a:rPr lang="en-US"/>
              <a:t>Appendix</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6f2ee73fae_1_60"/>
          <p:cNvSpPr txBox="1"/>
          <p:nvPr>
            <p:ph idx="1" type="body"/>
          </p:nvPr>
        </p:nvSpPr>
        <p:spPr>
          <a:xfrm>
            <a:off x="998400" y="1330126"/>
            <a:ext cx="10195200" cy="454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3" name="Google Shape;523;g16f2ee73fae_1_60"/>
          <p:cNvSpPr txBox="1"/>
          <p:nvPr>
            <p:ph type="title"/>
          </p:nvPr>
        </p:nvSpPr>
        <p:spPr>
          <a:xfrm>
            <a:off x="998400" y="431800"/>
            <a:ext cx="10195200" cy="5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24" name="Google Shape;524;g16f2ee73fae_1_60"/>
          <p:cNvPicPr preferRelativeResize="0"/>
          <p:nvPr/>
        </p:nvPicPr>
        <p:blipFill>
          <a:blip r:embed="rId3">
            <a:alphaModFix/>
          </a:blip>
          <a:stretch>
            <a:fillRect/>
          </a:stretch>
        </p:blipFill>
        <p:spPr>
          <a:xfrm>
            <a:off x="1395905" y="0"/>
            <a:ext cx="9400191" cy="6858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16f2ee73fae_1_11"/>
          <p:cNvSpPr txBox="1"/>
          <p:nvPr>
            <p:ph idx="1" type="body"/>
          </p:nvPr>
        </p:nvSpPr>
        <p:spPr>
          <a:xfrm>
            <a:off x="998400" y="1330126"/>
            <a:ext cx="10195200" cy="454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531" name="Google Shape;531;g16f2ee73fae_1_11"/>
          <p:cNvPicPr preferRelativeResize="0"/>
          <p:nvPr/>
        </p:nvPicPr>
        <p:blipFill>
          <a:blip r:embed="rId3">
            <a:alphaModFix/>
          </a:blip>
          <a:stretch>
            <a:fillRect/>
          </a:stretch>
        </p:blipFill>
        <p:spPr>
          <a:xfrm>
            <a:off x="1406773" y="0"/>
            <a:ext cx="9378466" cy="6857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6e17af7367_0_816"/>
          <p:cNvSpPr txBox="1"/>
          <p:nvPr>
            <p:ph idx="1" type="body"/>
          </p:nvPr>
        </p:nvSpPr>
        <p:spPr>
          <a:xfrm>
            <a:off x="2729163" y="4642764"/>
            <a:ext cx="7851900" cy="39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8" name="Google Shape;538;g16e17af7367_0_816"/>
          <p:cNvSpPr txBox="1"/>
          <p:nvPr>
            <p:ph idx="2" type="body"/>
          </p:nvPr>
        </p:nvSpPr>
        <p:spPr>
          <a:xfrm>
            <a:off x="2729163" y="5107252"/>
            <a:ext cx="7851900" cy="16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39" name="Google Shape;539;g16e17af7367_0_816"/>
          <p:cNvSpPr txBox="1"/>
          <p:nvPr>
            <p:ph idx="3" type="body"/>
          </p:nvPr>
        </p:nvSpPr>
        <p:spPr>
          <a:xfrm>
            <a:off x="2729163" y="3831757"/>
            <a:ext cx="7851900" cy="645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0" name="Google Shape;540;g16e17af7367_0_816"/>
          <p:cNvSpPr txBox="1"/>
          <p:nvPr>
            <p:ph idx="4" type="body"/>
          </p:nvPr>
        </p:nvSpPr>
        <p:spPr>
          <a:xfrm>
            <a:off x="2729163" y="3480007"/>
            <a:ext cx="2411700" cy="119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g1594ededcb6_0_3"/>
          <p:cNvPicPr preferRelativeResize="0"/>
          <p:nvPr/>
        </p:nvPicPr>
        <p:blipFill rotWithShape="1">
          <a:blip r:embed="rId3">
            <a:alphaModFix/>
          </a:blip>
          <a:srcRect b="0" l="0" r="0" t="0"/>
          <a:stretch/>
        </p:blipFill>
        <p:spPr>
          <a:xfrm>
            <a:off x="546813" y="1487475"/>
            <a:ext cx="11098373" cy="4243175"/>
          </a:xfrm>
          <a:prstGeom prst="rect">
            <a:avLst/>
          </a:prstGeom>
          <a:noFill/>
          <a:ln>
            <a:noFill/>
          </a:ln>
        </p:spPr>
      </p:pic>
      <p:sp>
        <p:nvSpPr>
          <p:cNvPr id="223" name="Google Shape;223;g1594ededcb6_0_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Project Recap: </a:t>
            </a:r>
            <a:r>
              <a:rPr lang="en-US" sz="2800"/>
              <a:t>Timeline</a:t>
            </a:r>
            <a:endParaRPr sz="2800"/>
          </a:p>
        </p:txBody>
      </p:sp>
      <p:sp>
        <p:nvSpPr>
          <p:cNvPr id="224" name="Google Shape;224;g1594ededcb6_0_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25" name="Google Shape;225;g1594ededcb6_0_3"/>
          <p:cNvSpPr/>
          <p:nvPr/>
        </p:nvSpPr>
        <p:spPr>
          <a:xfrm>
            <a:off x="6400525" y="1729125"/>
            <a:ext cx="615000" cy="3965400"/>
          </a:xfrm>
          <a:prstGeom prst="rect">
            <a:avLst/>
          </a:prstGeom>
          <a:noFill/>
          <a:ln cap="flat" cmpd="sng" w="28575">
            <a:solidFill>
              <a:srgbClr val="92D050"/>
            </a:solidFill>
            <a:prstDash val="dash"/>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6" name="Google Shape;226;g1594ededcb6_0_3"/>
          <p:cNvSpPr/>
          <p:nvPr/>
        </p:nvSpPr>
        <p:spPr>
          <a:xfrm>
            <a:off x="6502529" y="1156688"/>
            <a:ext cx="411000" cy="279000"/>
          </a:xfrm>
          <a:prstGeom prst="stripedRightArrow">
            <a:avLst>
              <a:gd fmla="val 50000" name="adj1"/>
              <a:gd fmla="val 72294" name="adj2"/>
            </a:avLst>
          </a:prstGeom>
          <a:solidFill>
            <a:srgbClr val="92D050"/>
          </a:solidFill>
          <a:ln>
            <a:noFill/>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7" name="Google Shape;227;g1594ededcb6_0_3"/>
          <p:cNvSpPr/>
          <p:nvPr/>
        </p:nvSpPr>
        <p:spPr>
          <a:xfrm>
            <a:off x="9333800"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8" name="Google Shape;228;g1594ededcb6_0_3"/>
          <p:cNvSpPr/>
          <p:nvPr/>
        </p:nvSpPr>
        <p:spPr>
          <a:xfrm>
            <a:off x="11030175" y="1729125"/>
            <a:ext cx="6150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9" name="Google Shape;229;g1594ededcb6_0_3"/>
          <p:cNvSpPr txBox="1"/>
          <p:nvPr/>
        </p:nvSpPr>
        <p:spPr>
          <a:xfrm>
            <a:off x="5890500" y="5676825"/>
            <a:ext cx="21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68D2E"/>
                </a:solidFill>
                <a:latin typeface="Arial"/>
                <a:ea typeface="Arial"/>
                <a:cs typeface="Arial"/>
                <a:sym typeface="Arial"/>
              </a:rPr>
              <a:t>1st progress report</a:t>
            </a:r>
            <a:endParaRPr b="1" i="0" sz="1400" u="none" cap="none" strike="noStrike">
              <a:solidFill>
                <a:srgbClr val="F68D2E"/>
              </a:solidFill>
              <a:latin typeface="Arial"/>
              <a:ea typeface="Arial"/>
              <a:cs typeface="Arial"/>
              <a:sym typeface="Arial"/>
            </a:endParaRPr>
          </a:p>
        </p:txBody>
      </p:sp>
      <p:sp>
        <p:nvSpPr>
          <p:cNvPr id="230" name="Google Shape;230;g1594ededcb6_0_3"/>
          <p:cNvSpPr/>
          <p:nvPr/>
        </p:nvSpPr>
        <p:spPr>
          <a:xfrm>
            <a:off x="6441325"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16e17af7367_0_1249"/>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800"/>
              <a:t>Project Recap: defined research question</a:t>
            </a:r>
            <a:endParaRPr sz="2800"/>
          </a:p>
        </p:txBody>
      </p:sp>
      <p:sp>
        <p:nvSpPr>
          <p:cNvPr id="236" name="Google Shape;236;g16e17af7367_0_1249"/>
          <p:cNvSpPr txBox="1"/>
          <p:nvPr>
            <p:ph idx="1" type="body"/>
          </p:nvPr>
        </p:nvSpPr>
        <p:spPr>
          <a:xfrm>
            <a:off x="998400" y="1467775"/>
            <a:ext cx="10195200" cy="771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2000"/>
              <a:t>What are the most important factors to consider when choosing EV charg</a:t>
            </a:r>
            <a:r>
              <a:rPr lang="en-US" sz="2000"/>
              <a:t>ing</a:t>
            </a:r>
            <a:r>
              <a:rPr lang="en-US" sz="2000"/>
              <a:t> locations in Washington state? Where are potential optimal locations?</a:t>
            </a:r>
            <a:endParaRPr sz="2200"/>
          </a:p>
          <a:p>
            <a:pPr indent="0" lvl="0" marL="284400" rtl="0" algn="l">
              <a:lnSpc>
                <a:spcPct val="100000"/>
              </a:lnSpc>
              <a:spcBef>
                <a:spcPts val="600"/>
              </a:spcBef>
              <a:spcAft>
                <a:spcPts val="0"/>
              </a:spcAft>
              <a:buNone/>
            </a:pPr>
            <a:r>
              <a:t/>
            </a:r>
            <a:endParaRPr sz="2000">
              <a:solidFill>
                <a:schemeClr val="dk2"/>
              </a:solidFill>
            </a:endParaRPr>
          </a:p>
        </p:txBody>
      </p:sp>
      <p:sp>
        <p:nvSpPr>
          <p:cNvPr id="237" name="Google Shape;237;g16e17af7367_0_1249"/>
          <p:cNvSpPr txBox="1"/>
          <p:nvPr>
            <p:ph idx="1" type="body"/>
          </p:nvPr>
        </p:nvSpPr>
        <p:spPr>
          <a:xfrm>
            <a:off x="1557738" y="2631450"/>
            <a:ext cx="2348700" cy="42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None/>
            </a:pPr>
            <a:r>
              <a:rPr b="0" lang="en-US" sz="1800"/>
              <a:t>Why WA</a:t>
            </a:r>
            <a:endParaRPr b="0" sz="1800">
              <a:solidFill>
                <a:schemeClr val="dk2"/>
              </a:solidFill>
            </a:endParaRPr>
          </a:p>
        </p:txBody>
      </p:sp>
      <p:sp>
        <p:nvSpPr>
          <p:cNvPr id="238" name="Google Shape;238;g16e17af7367_0_1249"/>
          <p:cNvSpPr/>
          <p:nvPr/>
        </p:nvSpPr>
        <p:spPr>
          <a:xfrm>
            <a:off x="995374" y="2631450"/>
            <a:ext cx="422700" cy="4227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lt2"/>
                </a:solidFill>
              </a:rPr>
              <a:t>A</a:t>
            </a:r>
            <a:endParaRPr sz="1600">
              <a:solidFill>
                <a:schemeClr val="lt2"/>
              </a:solidFill>
            </a:endParaRPr>
          </a:p>
        </p:txBody>
      </p:sp>
      <p:sp>
        <p:nvSpPr>
          <p:cNvPr id="239" name="Google Shape;239;g16e17af7367_0_1249"/>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40" name="Google Shape;240;g16e17af7367_0_1249"/>
          <p:cNvSpPr txBox="1"/>
          <p:nvPr/>
        </p:nvSpPr>
        <p:spPr>
          <a:xfrm>
            <a:off x="1570375" y="3117800"/>
            <a:ext cx="9547500" cy="4281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US" sz="1800">
                <a:solidFill>
                  <a:srgbClr val="00338D"/>
                </a:solidFill>
              </a:rPr>
              <a:t>i. WA has comparatively </a:t>
            </a:r>
            <a:r>
              <a:rPr b="1" lang="en-US" sz="1800">
                <a:solidFill>
                  <a:srgbClr val="00338D"/>
                </a:solidFill>
              </a:rPr>
              <a:t>more EV registered</a:t>
            </a:r>
            <a:r>
              <a:rPr lang="en-US" sz="1800">
                <a:solidFill>
                  <a:srgbClr val="00338D"/>
                </a:solidFill>
              </a:rPr>
              <a:t> and </a:t>
            </a:r>
            <a:r>
              <a:rPr b="1" lang="en-US" sz="1800">
                <a:solidFill>
                  <a:srgbClr val="00338D"/>
                </a:solidFill>
              </a:rPr>
              <a:t>not severely lacking EV stations</a:t>
            </a:r>
            <a:r>
              <a:rPr lang="en-US" sz="1800">
                <a:solidFill>
                  <a:srgbClr val="00338D"/>
                </a:solidFill>
              </a:rPr>
              <a:t>¹ for us to build models on</a:t>
            </a:r>
            <a:endParaRPr sz="300">
              <a:solidFill>
                <a:srgbClr val="00338D"/>
              </a:solidFill>
            </a:endParaRPr>
          </a:p>
        </p:txBody>
      </p:sp>
      <p:sp>
        <p:nvSpPr>
          <p:cNvPr id="241" name="Google Shape;241;g16e17af7367_0_1249"/>
          <p:cNvSpPr txBox="1"/>
          <p:nvPr/>
        </p:nvSpPr>
        <p:spPr>
          <a:xfrm>
            <a:off x="1565587" y="3873300"/>
            <a:ext cx="10195200" cy="3333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US" sz="1800">
                <a:solidFill>
                  <a:srgbClr val="00338D"/>
                </a:solidFill>
              </a:rPr>
              <a:t>ii. WA has </a:t>
            </a:r>
            <a:r>
              <a:rPr b="1" lang="en-US" sz="1800">
                <a:solidFill>
                  <a:srgbClr val="00338D"/>
                </a:solidFill>
              </a:rPr>
              <a:t>enough government-issued data available</a:t>
            </a:r>
            <a:r>
              <a:rPr lang="en-US" sz="1800">
                <a:solidFill>
                  <a:srgbClr val="00338D"/>
                </a:solidFill>
              </a:rPr>
              <a:t>: </a:t>
            </a:r>
            <a:r>
              <a:rPr lang="en-US" sz="1800" u="sng">
                <a:solidFill>
                  <a:srgbClr val="0091DA"/>
                </a:solidFill>
                <a:hlinkClick r:id="rId3">
                  <a:extLst>
                    <a:ext uri="{A12FA001-AC4F-418D-AE19-62706E023703}">
                      <ahyp:hlinkClr val="tx"/>
                    </a:ext>
                  </a:extLst>
                </a:hlinkClick>
              </a:rPr>
              <a:t>https://data.wa.gov/</a:t>
            </a:r>
            <a:endParaRPr sz="1800">
              <a:solidFill>
                <a:srgbClr val="00338D"/>
              </a:solidFill>
            </a:endParaRPr>
          </a:p>
          <a:p>
            <a:pPr indent="0" lvl="0" marL="0" rtl="0" algn="l">
              <a:spcBef>
                <a:spcPts val="600"/>
              </a:spcBef>
              <a:spcAft>
                <a:spcPts val="0"/>
              </a:spcAft>
              <a:buNone/>
            </a:pPr>
            <a:r>
              <a:t/>
            </a:r>
            <a:endParaRPr sz="1800">
              <a:solidFill>
                <a:srgbClr val="00338D"/>
              </a:solidFill>
            </a:endParaRPr>
          </a:p>
        </p:txBody>
      </p:sp>
      <p:sp>
        <p:nvSpPr>
          <p:cNvPr id="242" name="Google Shape;242;g16e17af7367_0_1249"/>
          <p:cNvSpPr txBox="1"/>
          <p:nvPr/>
        </p:nvSpPr>
        <p:spPr>
          <a:xfrm>
            <a:off x="1570375" y="4353450"/>
            <a:ext cx="9547500" cy="31374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US" sz="1800">
                <a:solidFill>
                  <a:srgbClr val="00338D"/>
                </a:solidFill>
              </a:rPr>
              <a:t>iii. WA has </a:t>
            </a:r>
            <a:r>
              <a:rPr b="1" lang="en-US" sz="1800">
                <a:solidFill>
                  <a:srgbClr val="00338D"/>
                </a:solidFill>
              </a:rPr>
              <a:t>supporting policies for EVs</a:t>
            </a:r>
            <a:endParaRPr b="1" sz="1800">
              <a:solidFill>
                <a:srgbClr val="00338D"/>
              </a:solidFill>
            </a:endParaRPr>
          </a:p>
          <a:p>
            <a:pPr indent="-323850" lvl="0" marL="457200" rtl="0" algn="l">
              <a:lnSpc>
                <a:spcPct val="70000"/>
              </a:lnSpc>
              <a:spcBef>
                <a:spcPts val="800"/>
              </a:spcBef>
              <a:spcAft>
                <a:spcPts val="0"/>
              </a:spcAft>
              <a:buClr>
                <a:srgbClr val="00338D"/>
              </a:buClr>
              <a:buSzPts val="1500"/>
              <a:buChar char="●"/>
            </a:pPr>
            <a:r>
              <a:rPr b="1" lang="en-US" sz="1500">
                <a:solidFill>
                  <a:srgbClr val="00338D"/>
                </a:solidFill>
                <a:highlight>
                  <a:srgbClr val="FFFFFF"/>
                </a:highlight>
              </a:rPr>
              <a:t>EVSE Grants</a:t>
            </a:r>
            <a:r>
              <a:rPr lang="en-US" sz="1500">
                <a:solidFill>
                  <a:srgbClr val="00338D"/>
                </a:solidFill>
                <a:highlight>
                  <a:srgbClr val="FFFFFF"/>
                </a:highlight>
              </a:rPr>
              <a:t> support deployment projects along the state’s highway corridors</a:t>
            </a:r>
            <a:endParaRPr sz="1500">
              <a:solidFill>
                <a:srgbClr val="00338D"/>
              </a:solidFill>
              <a:highlight>
                <a:srgbClr val="FFFFFF"/>
              </a:highlight>
            </a:endParaRPr>
          </a:p>
          <a:p>
            <a:pPr indent="-323850" lvl="0" marL="457200" rtl="0" algn="l">
              <a:lnSpc>
                <a:spcPct val="70000"/>
              </a:lnSpc>
              <a:spcBef>
                <a:spcPts val="500"/>
              </a:spcBef>
              <a:spcAft>
                <a:spcPts val="0"/>
              </a:spcAft>
              <a:buClr>
                <a:srgbClr val="00338D"/>
              </a:buClr>
              <a:buSzPts val="1500"/>
              <a:buChar char="●"/>
            </a:pPr>
            <a:r>
              <a:rPr lang="en-US" sz="1500">
                <a:solidFill>
                  <a:srgbClr val="00338D"/>
                </a:solidFill>
                <a:highlight>
                  <a:srgbClr val="FFFFFF"/>
                </a:highlight>
              </a:rPr>
              <a:t>EVs and EVSE are eligible for a </a:t>
            </a:r>
            <a:r>
              <a:rPr b="1" lang="en-US" sz="1500">
                <a:solidFill>
                  <a:srgbClr val="00338D"/>
                </a:solidFill>
                <a:highlight>
                  <a:srgbClr val="FFFFFF"/>
                </a:highlight>
                <a:uFill>
                  <a:noFill/>
                </a:uFill>
                <a:hlinkClick r:id="rId4">
                  <a:extLst>
                    <a:ext uri="{A12FA001-AC4F-418D-AE19-62706E023703}">
                      <ahyp:hlinkClr val="tx"/>
                    </a:ext>
                  </a:extLst>
                </a:hlinkClick>
              </a:rPr>
              <a:t>sales and use tax exemption</a:t>
            </a:r>
            <a:endParaRPr b="1" sz="1500">
              <a:solidFill>
                <a:srgbClr val="00338D"/>
              </a:solidFill>
              <a:highlight>
                <a:srgbClr val="FFFFFF"/>
              </a:highlight>
            </a:endParaRPr>
          </a:p>
          <a:p>
            <a:pPr indent="-323850" lvl="0" marL="457200" rtl="0" algn="l">
              <a:lnSpc>
                <a:spcPct val="70000"/>
              </a:lnSpc>
              <a:spcBef>
                <a:spcPts val="500"/>
              </a:spcBef>
              <a:spcAft>
                <a:spcPts val="0"/>
              </a:spcAft>
              <a:buClr>
                <a:srgbClr val="00338D"/>
              </a:buClr>
              <a:buSzPts val="1500"/>
              <a:buChar char="●"/>
            </a:pPr>
            <a:r>
              <a:rPr b="1" lang="en-US" sz="1500">
                <a:solidFill>
                  <a:srgbClr val="00338D"/>
                </a:solidFill>
                <a:highlight>
                  <a:srgbClr val="FFFFFF"/>
                </a:highlight>
              </a:rPr>
              <a:t>Commercial Alternative Fuel Vehicle and Fueling Infrastructure Tax Credit</a:t>
            </a:r>
            <a:endParaRPr sz="1500">
              <a:solidFill>
                <a:srgbClr val="00338D"/>
              </a:solidFill>
              <a:highlight>
                <a:srgbClr val="FFFFFF"/>
              </a:highlight>
            </a:endParaRPr>
          </a:p>
          <a:p>
            <a:pPr indent="-323850" lvl="0" marL="457200" rtl="0" algn="l">
              <a:lnSpc>
                <a:spcPct val="70000"/>
              </a:lnSpc>
              <a:spcBef>
                <a:spcPts val="500"/>
              </a:spcBef>
              <a:spcAft>
                <a:spcPts val="0"/>
              </a:spcAft>
              <a:buClr>
                <a:srgbClr val="00338D"/>
              </a:buClr>
              <a:buSzPts val="1500"/>
              <a:buChar char="●"/>
            </a:pPr>
            <a:r>
              <a:rPr lang="en-US" sz="1500">
                <a:solidFill>
                  <a:srgbClr val="00338D"/>
                </a:solidFill>
                <a:highlight>
                  <a:srgbClr val="FFFFFF"/>
                </a:highlight>
              </a:rPr>
              <a:t>AFVs are </a:t>
            </a:r>
            <a:r>
              <a:rPr b="1" lang="en-US" sz="1500">
                <a:solidFill>
                  <a:srgbClr val="00338D"/>
                </a:solidFill>
                <a:highlight>
                  <a:srgbClr val="FFFFFF"/>
                </a:highlight>
              </a:rPr>
              <a:t>exempt from state emissions control inspections</a:t>
            </a:r>
            <a:r>
              <a:rPr lang="en-US" sz="1500">
                <a:solidFill>
                  <a:srgbClr val="00338D"/>
                </a:solidFill>
                <a:highlight>
                  <a:srgbClr val="FFFFFF"/>
                </a:highlight>
              </a:rPr>
              <a:t>.</a:t>
            </a:r>
            <a:endParaRPr sz="1500">
              <a:solidFill>
                <a:srgbClr val="00338D"/>
              </a:solidFill>
              <a:highlight>
                <a:srgbClr val="FFFFFF"/>
              </a:highlight>
            </a:endParaRPr>
          </a:p>
          <a:p>
            <a:pPr indent="-323850" lvl="0" marL="457200" rtl="0" algn="l">
              <a:lnSpc>
                <a:spcPct val="70000"/>
              </a:lnSpc>
              <a:spcBef>
                <a:spcPts val="500"/>
              </a:spcBef>
              <a:spcAft>
                <a:spcPts val="0"/>
              </a:spcAft>
              <a:buClr>
                <a:srgbClr val="00338D"/>
              </a:buClr>
              <a:buSzPts val="1500"/>
              <a:buChar char="●"/>
            </a:pPr>
            <a:r>
              <a:rPr b="1" lang="en-US" sz="1500">
                <a:solidFill>
                  <a:srgbClr val="00338D"/>
                </a:solidFill>
                <a:highlight>
                  <a:srgbClr val="FFFFFF"/>
                </a:highlight>
              </a:rPr>
              <a:t>Green Public Transit Grant Program </a:t>
            </a:r>
            <a:r>
              <a:rPr lang="en-US" sz="1500">
                <a:solidFill>
                  <a:srgbClr val="00338D"/>
                </a:solidFill>
                <a:highlight>
                  <a:srgbClr val="FFFFFF"/>
                </a:highlight>
              </a:rPr>
              <a:t>provides funding to install EV infrastructure among other green transportation projects</a:t>
            </a:r>
            <a:endParaRPr sz="1500">
              <a:solidFill>
                <a:srgbClr val="00338D"/>
              </a:solidFill>
              <a:highlight>
                <a:srgbClr val="FFFFFF"/>
              </a:highlight>
            </a:endParaRPr>
          </a:p>
          <a:p>
            <a:pPr indent="0" lvl="0" marL="457200" rtl="0" algn="l">
              <a:spcBef>
                <a:spcPts val="600"/>
              </a:spcBef>
              <a:spcAft>
                <a:spcPts val="1000"/>
              </a:spcAft>
              <a:buNone/>
            </a:pPr>
            <a:r>
              <a:t/>
            </a:r>
            <a:endParaRPr sz="1500">
              <a:solidFill>
                <a:srgbClr val="00338D"/>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6e17af7367_0_2451"/>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Project Recap: EDA - </a:t>
            </a:r>
            <a:r>
              <a:rPr lang="en-US" sz="2800"/>
              <a:t>Natural Risk Index</a:t>
            </a:r>
            <a:endParaRPr sz="2800"/>
          </a:p>
        </p:txBody>
      </p:sp>
      <p:grpSp>
        <p:nvGrpSpPr>
          <p:cNvPr id="248" name="Google Shape;248;g16e17af7367_0_2451"/>
          <p:cNvGrpSpPr/>
          <p:nvPr/>
        </p:nvGrpSpPr>
        <p:grpSpPr>
          <a:xfrm>
            <a:off x="8032180" y="360674"/>
            <a:ext cx="3308569" cy="1127073"/>
            <a:chOff x="7365909" y="571500"/>
            <a:chExt cx="4641000" cy="1018225"/>
          </a:xfrm>
        </p:grpSpPr>
        <p:sp>
          <p:nvSpPr>
            <p:cNvPr id="249" name="Google Shape;249;g16e17af7367_0_2451"/>
            <p:cNvSpPr txBox="1"/>
            <p:nvPr/>
          </p:nvSpPr>
          <p:spPr>
            <a:xfrm>
              <a:off x="7489350" y="571500"/>
              <a:ext cx="1984800" cy="500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Expected Annual Loss</a:t>
              </a:r>
              <a:endParaRPr sz="1200"/>
            </a:p>
          </p:txBody>
        </p:sp>
        <p:sp>
          <p:nvSpPr>
            <p:cNvPr id="250" name="Google Shape;250;g16e17af7367_0_2451"/>
            <p:cNvSpPr txBox="1"/>
            <p:nvPr/>
          </p:nvSpPr>
          <p:spPr>
            <a:xfrm>
              <a:off x="9913425" y="571500"/>
              <a:ext cx="1984800" cy="500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Social Vulnerability</a:t>
              </a:r>
              <a:endParaRPr sz="1200"/>
            </a:p>
          </p:txBody>
        </p:sp>
        <p:sp>
          <p:nvSpPr>
            <p:cNvPr id="251" name="Google Shape;251;g16e17af7367_0_2451"/>
            <p:cNvSpPr txBox="1"/>
            <p:nvPr/>
          </p:nvSpPr>
          <p:spPr>
            <a:xfrm>
              <a:off x="8347350" y="1256125"/>
              <a:ext cx="2837700" cy="3336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Community Resilience</a:t>
              </a:r>
              <a:endParaRPr sz="1200"/>
            </a:p>
          </p:txBody>
        </p:sp>
        <p:sp>
          <p:nvSpPr>
            <p:cNvPr id="252" name="Google Shape;252;g16e17af7367_0_2451"/>
            <p:cNvSpPr txBox="1"/>
            <p:nvPr/>
          </p:nvSpPr>
          <p:spPr>
            <a:xfrm>
              <a:off x="9368554" y="666563"/>
              <a:ext cx="635700" cy="36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X</a:t>
              </a:r>
              <a:endParaRPr/>
            </a:p>
          </p:txBody>
        </p:sp>
        <p:cxnSp>
          <p:nvCxnSpPr>
            <p:cNvPr id="253" name="Google Shape;253;g16e17af7367_0_2451"/>
            <p:cNvCxnSpPr/>
            <p:nvPr/>
          </p:nvCxnSpPr>
          <p:spPr>
            <a:xfrm>
              <a:off x="7365909" y="1162954"/>
              <a:ext cx="4641000" cy="2400"/>
            </a:xfrm>
            <a:prstGeom prst="straightConnector1">
              <a:avLst/>
            </a:prstGeom>
            <a:noFill/>
            <a:ln cap="flat" cmpd="sng" w="19050">
              <a:solidFill>
                <a:schemeClr val="dk2"/>
              </a:solidFill>
              <a:prstDash val="solid"/>
              <a:round/>
              <a:headEnd len="med" w="med" type="none"/>
              <a:tailEnd len="med" w="med" type="none"/>
            </a:ln>
          </p:spPr>
        </p:cxnSp>
      </p:grpSp>
      <p:sp>
        <p:nvSpPr>
          <p:cNvPr id="254" name="Google Shape;254;g16e17af7367_0_2451"/>
          <p:cNvSpPr txBox="1"/>
          <p:nvPr/>
        </p:nvSpPr>
        <p:spPr>
          <a:xfrm>
            <a:off x="800100" y="5876925"/>
            <a:ext cx="62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Natural Risk Index highly skewed by population, and property value.</a:t>
            </a:r>
            <a:endParaRPr>
              <a:solidFill>
                <a:schemeClr val="dk2"/>
              </a:solidFill>
            </a:endParaRPr>
          </a:p>
        </p:txBody>
      </p:sp>
      <p:pic>
        <p:nvPicPr>
          <p:cNvPr id="255" name="Google Shape;255;g16e17af7367_0_2451"/>
          <p:cNvPicPr preferRelativeResize="0"/>
          <p:nvPr/>
        </p:nvPicPr>
        <p:blipFill>
          <a:blip r:embed="rId3">
            <a:alphaModFix/>
          </a:blip>
          <a:stretch>
            <a:fillRect/>
          </a:stretch>
        </p:blipFill>
        <p:spPr>
          <a:xfrm>
            <a:off x="7216373" y="1487750"/>
            <a:ext cx="4124375" cy="4893075"/>
          </a:xfrm>
          <a:prstGeom prst="rect">
            <a:avLst/>
          </a:prstGeom>
          <a:noFill/>
          <a:ln>
            <a:noFill/>
          </a:ln>
        </p:spPr>
      </p:pic>
      <p:pic>
        <p:nvPicPr>
          <p:cNvPr id="256" name="Google Shape;256;g16e17af7367_0_2451"/>
          <p:cNvPicPr preferRelativeResize="0"/>
          <p:nvPr/>
        </p:nvPicPr>
        <p:blipFill>
          <a:blip r:embed="rId4">
            <a:alphaModFix/>
          </a:blip>
          <a:stretch>
            <a:fillRect/>
          </a:stretch>
        </p:blipFill>
        <p:spPr>
          <a:xfrm>
            <a:off x="860325" y="1784975"/>
            <a:ext cx="5843852" cy="4150452"/>
          </a:xfrm>
          <a:prstGeom prst="rect">
            <a:avLst/>
          </a:prstGeom>
          <a:noFill/>
          <a:ln>
            <a:noFill/>
          </a:ln>
        </p:spPr>
      </p:pic>
      <p:sp>
        <p:nvSpPr>
          <p:cNvPr id="257" name="Google Shape;257;g16e17af7367_0_2451"/>
          <p:cNvSpPr txBox="1"/>
          <p:nvPr/>
        </p:nvSpPr>
        <p:spPr>
          <a:xfrm>
            <a:off x="784113" y="1152438"/>
            <a:ext cx="716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en-US">
                <a:solidFill>
                  <a:schemeClr val="dk2"/>
                </a:solidFill>
              </a:rPr>
              <a:t>Washington's most common natural disasters include wildfires, floods, severe storms, landslides, earthquakes, tsunamis, droughts, and volcanoes. </a:t>
            </a:r>
            <a:endParaRPr>
              <a:solidFill>
                <a:schemeClr val="dk2"/>
              </a:solidFill>
            </a:endParaRPr>
          </a:p>
        </p:txBody>
      </p:sp>
      <p:sp>
        <p:nvSpPr>
          <p:cNvPr id="258" name="Google Shape;258;g16e17af7367_0_245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6e17af7367_0_1447"/>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800"/>
              <a:t>Project Recap: EDA - some areas accessible from Annual Average Daily Traffic are without enough EV stations</a:t>
            </a:r>
            <a:endParaRPr sz="2800"/>
          </a:p>
        </p:txBody>
      </p:sp>
      <p:grpSp>
        <p:nvGrpSpPr>
          <p:cNvPr id="265" name="Google Shape;265;g16e17af7367_0_1447"/>
          <p:cNvGrpSpPr/>
          <p:nvPr/>
        </p:nvGrpSpPr>
        <p:grpSpPr>
          <a:xfrm>
            <a:off x="2679308" y="1166199"/>
            <a:ext cx="9899430" cy="5065677"/>
            <a:chOff x="1208184" y="1031375"/>
            <a:chExt cx="9118856" cy="4795226"/>
          </a:xfrm>
        </p:grpSpPr>
        <p:grpSp>
          <p:nvGrpSpPr>
            <p:cNvPr id="266" name="Google Shape;266;g16e17af7367_0_1447"/>
            <p:cNvGrpSpPr/>
            <p:nvPr/>
          </p:nvGrpSpPr>
          <p:grpSpPr>
            <a:xfrm>
              <a:off x="7471940" y="1031375"/>
              <a:ext cx="2855100" cy="584228"/>
              <a:chOff x="9480240" y="965200"/>
              <a:chExt cx="2855100" cy="584228"/>
            </a:xfrm>
          </p:grpSpPr>
          <p:sp>
            <p:nvSpPr>
              <p:cNvPr id="267" name="Google Shape;267;g16e17af7367_0_1447"/>
              <p:cNvSpPr txBox="1"/>
              <p:nvPr/>
            </p:nvSpPr>
            <p:spPr>
              <a:xfrm>
                <a:off x="9480240" y="965200"/>
                <a:ext cx="2238900" cy="3789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chemeClr val="dk2"/>
                  </a:buClr>
                  <a:buSzPts val="1400"/>
                  <a:buChar char="●"/>
                </a:pPr>
                <a:r>
                  <a:rPr lang="en-US">
                    <a:solidFill>
                      <a:schemeClr val="dk2"/>
                    </a:solidFill>
                  </a:rPr>
                  <a:t>: EV charging stations</a:t>
                </a:r>
                <a:endParaRPr>
                  <a:solidFill>
                    <a:schemeClr val="dk2"/>
                  </a:solidFill>
                </a:endParaRPr>
              </a:p>
            </p:txBody>
          </p:sp>
          <p:sp>
            <p:nvSpPr>
              <p:cNvPr id="268" name="Google Shape;268;g16e17af7367_0_1447"/>
              <p:cNvSpPr txBox="1"/>
              <p:nvPr/>
            </p:nvSpPr>
            <p:spPr>
              <a:xfrm>
                <a:off x="9480240" y="1170528"/>
                <a:ext cx="2855100" cy="3789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chemeClr val="dk2"/>
                    </a:solidFill>
                  </a:rPr>
                  <a:t>: annual average daily traffic</a:t>
                </a:r>
                <a:r>
                  <a:rPr lang="en-US">
                    <a:solidFill>
                      <a:schemeClr val="accent1"/>
                    </a:solidFill>
                  </a:rPr>
                  <a:t> </a:t>
                </a:r>
                <a:endParaRPr>
                  <a:solidFill>
                    <a:schemeClr val="accent1"/>
                  </a:solidFill>
                </a:endParaRPr>
              </a:p>
            </p:txBody>
          </p:sp>
        </p:grpSp>
        <p:grpSp>
          <p:nvGrpSpPr>
            <p:cNvPr id="269" name="Google Shape;269;g16e17af7367_0_1447"/>
            <p:cNvGrpSpPr/>
            <p:nvPr/>
          </p:nvGrpSpPr>
          <p:grpSpPr>
            <a:xfrm>
              <a:off x="1208184" y="1031375"/>
              <a:ext cx="6360401" cy="4795226"/>
              <a:chOff x="2712259" y="890463"/>
              <a:chExt cx="6360401" cy="4795226"/>
            </a:xfrm>
          </p:grpSpPr>
          <p:pic>
            <p:nvPicPr>
              <p:cNvPr id="270" name="Google Shape;270;g16e17af7367_0_1447"/>
              <p:cNvPicPr preferRelativeResize="0"/>
              <p:nvPr/>
            </p:nvPicPr>
            <p:blipFill>
              <a:blip r:embed="rId3">
                <a:alphaModFix/>
              </a:blip>
              <a:stretch>
                <a:fillRect/>
              </a:stretch>
            </p:blipFill>
            <p:spPr>
              <a:xfrm>
                <a:off x="2712259" y="890463"/>
                <a:ext cx="6360401" cy="4795226"/>
              </a:xfrm>
              <a:prstGeom prst="rect">
                <a:avLst/>
              </a:prstGeom>
              <a:noFill/>
              <a:ln>
                <a:noFill/>
              </a:ln>
            </p:spPr>
          </p:pic>
          <p:sp>
            <p:nvSpPr>
              <p:cNvPr id="271" name="Google Shape;271;g16e17af7367_0_1447"/>
              <p:cNvSpPr/>
              <p:nvPr/>
            </p:nvSpPr>
            <p:spPr>
              <a:xfrm>
                <a:off x="6730232" y="1866539"/>
                <a:ext cx="1645500" cy="15714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72" name="Google Shape;272;g16e17af7367_0_1447"/>
              <p:cNvSpPr/>
              <p:nvPr/>
            </p:nvSpPr>
            <p:spPr>
              <a:xfrm>
                <a:off x="3497375" y="4229325"/>
                <a:ext cx="1162200" cy="1110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73" name="Google Shape;273;g16e17af7367_0_1447"/>
              <p:cNvSpPr/>
              <p:nvPr/>
            </p:nvSpPr>
            <p:spPr>
              <a:xfrm>
                <a:off x="7206423" y="3743702"/>
                <a:ext cx="1278900" cy="12213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sp>
        <p:nvSpPr>
          <p:cNvPr id="274" name="Google Shape;274;g16e17af7367_0_1447"/>
          <p:cNvSpPr/>
          <p:nvPr/>
        </p:nvSpPr>
        <p:spPr>
          <a:xfrm>
            <a:off x="9722375" y="2200888"/>
            <a:ext cx="2308800" cy="13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2"/>
                </a:solidFill>
              </a:rPr>
              <a:t>~1% </a:t>
            </a:r>
            <a:r>
              <a:rPr lang="en-US">
                <a:solidFill>
                  <a:schemeClr val="dk2"/>
                </a:solidFill>
              </a:rPr>
              <a:t>of total annual average daily traffic (AADT)</a:t>
            </a:r>
            <a:endParaRPr>
              <a:solidFill>
                <a:schemeClr val="dk2"/>
              </a:solidFill>
            </a:endParaRPr>
          </a:p>
          <a:p>
            <a:pPr indent="0" lvl="0" marL="0" rtl="0" algn="l">
              <a:spcBef>
                <a:spcPts val="1000"/>
              </a:spcBef>
              <a:spcAft>
                <a:spcPts val="0"/>
              </a:spcAft>
              <a:buNone/>
            </a:pPr>
            <a:r>
              <a:rPr lang="en-US">
                <a:solidFill>
                  <a:schemeClr val="dk2"/>
                </a:solidFill>
              </a:rPr>
              <a:t>Approximate total AADT in circled area: 1,716,549</a:t>
            </a:r>
            <a:endParaRPr>
              <a:solidFill>
                <a:schemeClr val="dk2"/>
              </a:solidFill>
            </a:endParaRPr>
          </a:p>
        </p:txBody>
      </p:sp>
      <p:sp>
        <p:nvSpPr>
          <p:cNvPr id="275" name="Google Shape;275;g16e17af7367_0_1447"/>
          <p:cNvSpPr/>
          <p:nvPr/>
        </p:nvSpPr>
        <p:spPr>
          <a:xfrm>
            <a:off x="9722375" y="4045525"/>
            <a:ext cx="2308800" cy="13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2"/>
                </a:solidFill>
              </a:rPr>
              <a:t>~3% </a:t>
            </a:r>
            <a:r>
              <a:rPr lang="en-US">
                <a:solidFill>
                  <a:schemeClr val="dk2"/>
                </a:solidFill>
              </a:rPr>
              <a:t>of total annual average daily traffic (AADT)</a:t>
            </a:r>
            <a:endParaRPr>
              <a:solidFill>
                <a:schemeClr val="dk2"/>
              </a:solidFill>
            </a:endParaRPr>
          </a:p>
          <a:p>
            <a:pPr indent="0" lvl="0" marL="0" rtl="0" algn="l">
              <a:spcBef>
                <a:spcPts val="1000"/>
              </a:spcBef>
              <a:spcAft>
                <a:spcPts val="0"/>
              </a:spcAft>
              <a:buNone/>
            </a:pPr>
            <a:r>
              <a:rPr lang="en-US">
                <a:solidFill>
                  <a:schemeClr val="dk2"/>
                </a:solidFill>
              </a:rPr>
              <a:t>Approximate total AADT in circled area: 5,069,390</a:t>
            </a:r>
            <a:endParaRPr sz="1200">
              <a:solidFill>
                <a:schemeClr val="dk2"/>
              </a:solidFill>
            </a:endParaRPr>
          </a:p>
        </p:txBody>
      </p:sp>
      <p:sp>
        <p:nvSpPr>
          <p:cNvPr id="276" name="Google Shape;276;g16e17af7367_0_1447"/>
          <p:cNvSpPr/>
          <p:nvPr/>
        </p:nvSpPr>
        <p:spPr>
          <a:xfrm>
            <a:off x="231450" y="4563125"/>
            <a:ext cx="2308800" cy="12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2"/>
                </a:solidFill>
              </a:rPr>
              <a:t>~4% </a:t>
            </a:r>
            <a:r>
              <a:rPr lang="en-US">
                <a:solidFill>
                  <a:schemeClr val="dk2"/>
                </a:solidFill>
              </a:rPr>
              <a:t>of total annual average daily traffic</a:t>
            </a:r>
            <a:endParaRPr>
              <a:solidFill>
                <a:schemeClr val="dk2"/>
              </a:solidFill>
            </a:endParaRPr>
          </a:p>
          <a:p>
            <a:pPr indent="0" lvl="0" marL="0" rtl="0" algn="l">
              <a:spcBef>
                <a:spcPts val="1000"/>
              </a:spcBef>
              <a:spcAft>
                <a:spcPts val="0"/>
              </a:spcAft>
              <a:buNone/>
            </a:pPr>
            <a:r>
              <a:rPr lang="en-US">
                <a:solidFill>
                  <a:schemeClr val="dk2"/>
                </a:solidFill>
              </a:rPr>
              <a:t>Approximate total AADT in circled area: 6,243,820</a:t>
            </a:r>
            <a:endParaRPr sz="1200">
              <a:solidFill>
                <a:schemeClr val="dk2"/>
              </a:solidFill>
            </a:endParaRPr>
          </a:p>
        </p:txBody>
      </p:sp>
      <p:cxnSp>
        <p:nvCxnSpPr>
          <p:cNvPr id="277" name="Google Shape;277;g16e17af7367_0_1447"/>
          <p:cNvCxnSpPr>
            <a:stCxn id="271" idx="6"/>
            <a:endCxn id="274" idx="1"/>
          </p:cNvCxnSpPr>
          <p:nvPr/>
        </p:nvCxnSpPr>
        <p:spPr>
          <a:xfrm flipH="1" rot="10800000">
            <a:off x="8827574" y="2859339"/>
            <a:ext cx="894900" cy="168000"/>
          </a:xfrm>
          <a:prstGeom prst="straightConnector1">
            <a:avLst/>
          </a:prstGeom>
          <a:noFill/>
          <a:ln cap="flat" cmpd="sng" w="19050">
            <a:solidFill>
              <a:schemeClr val="dk2"/>
            </a:solidFill>
            <a:prstDash val="solid"/>
            <a:round/>
            <a:headEnd len="med" w="med" type="stealth"/>
            <a:tailEnd len="med" w="med" type="none"/>
          </a:ln>
        </p:spPr>
      </p:cxnSp>
      <p:cxnSp>
        <p:nvCxnSpPr>
          <p:cNvPr id="278" name="Google Shape;278;g16e17af7367_0_1447"/>
          <p:cNvCxnSpPr>
            <a:endCxn id="275" idx="1"/>
          </p:cNvCxnSpPr>
          <p:nvPr/>
        </p:nvCxnSpPr>
        <p:spPr>
          <a:xfrm>
            <a:off x="8949575" y="4703875"/>
            <a:ext cx="772800" cy="0"/>
          </a:xfrm>
          <a:prstGeom prst="straightConnector1">
            <a:avLst/>
          </a:prstGeom>
          <a:noFill/>
          <a:ln cap="flat" cmpd="sng" w="19050">
            <a:solidFill>
              <a:schemeClr val="dk2"/>
            </a:solidFill>
            <a:prstDash val="solid"/>
            <a:round/>
            <a:headEnd len="med" w="med" type="stealth"/>
            <a:tailEnd len="med" w="med" type="none"/>
          </a:ln>
        </p:spPr>
      </p:cxnSp>
      <p:cxnSp>
        <p:nvCxnSpPr>
          <p:cNvPr id="279" name="Google Shape;279;g16e17af7367_0_1447"/>
          <p:cNvCxnSpPr/>
          <p:nvPr/>
        </p:nvCxnSpPr>
        <p:spPr>
          <a:xfrm flipH="1" rot="10800000">
            <a:off x="2499975" y="5158025"/>
            <a:ext cx="928500" cy="10800"/>
          </a:xfrm>
          <a:prstGeom prst="straightConnector1">
            <a:avLst/>
          </a:prstGeom>
          <a:noFill/>
          <a:ln cap="flat" cmpd="sng" w="19050">
            <a:solidFill>
              <a:schemeClr val="dk2"/>
            </a:solidFill>
            <a:prstDash val="solid"/>
            <a:round/>
            <a:headEnd len="med" w="med" type="none"/>
            <a:tailEnd len="med" w="med" type="stealth"/>
          </a:ln>
        </p:spPr>
      </p:cxnSp>
      <p:cxnSp>
        <p:nvCxnSpPr>
          <p:cNvPr id="280" name="Google Shape;280;g16e17af7367_0_1447"/>
          <p:cNvCxnSpPr/>
          <p:nvPr/>
        </p:nvCxnSpPr>
        <p:spPr>
          <a:xfrm>
            <a:off x="9736500" y="2215250"/>
            <a:ext cx="0" cy="1299900"/>
          </a:xfrm>
          <a:prstGeom prst="straightConnector1">
            <a:avLst/>
          </a:prstGeom>
          <a:noFill/>
          <a:ln cap="flat" cmpd="sng" w="28575">
            <a:solidFill>
              <a:schemeClr val="dk2"/>
            </a:solidFill>
            <a:prstDash val="solid"/>
            <a:round/>
            <a:headEnd len="med" w="med" type="none"/>
            <a:tailEnd len="med" w="med" type="none"/>
          </a:ln>
        </p:spPr>
      </p:cxnSp>
      <p:cxnSp>
        <p:nvCxnSpPr>
          <p:cNvPr id="281" name="Google Shape;281;g16e17af7367_0_1447"/>
          <p:cNvCxnSpPr/>
          <p:nvPr/>
        </p:nvCxnSpPr>
        <p:spPr>
          <a:xfrm>
            <a:off x="9736500" y="4053925"/>
            <a:ext cx="0" cy="1299900"/>
          </a:xfrm>
          <a:prstGeom prst="straightConnector1">
            <a:avLst/>
          </a:prstGeom>
          <a:noFill/>
          <a:ln cap="flat" cmpd="sng" w="28575">
            <a:solidFill>
              <a:schemeClr val="dk2"/>
            </a:solidFill>
            <a:prstDash val="solid"/>
            <a:round/>
            <a:headEnd len="med" w="med" type="none"/>
            <a:tailEnd len="med" w="med" type="none"/>
          </a:ln>
        </p:spPr>
      </p:cxnSp>
      <p:cxnSp>
        <p:nvCxnSpPr>
          <p:cNvPr id="282" name="Google Shape;282;g16e17af7367_0_1447"/>
          <p:cNvCxnSpPr/>
          <p:nvPr/>
        </p:nvCxnSpPr>
        <p:spPr>
          <a:xfrm>
            <a:off x="2499975" y="4513475"/>
            <a:ext cx="0" cy="1299900"/>
          </a:xfrm>
          <a:prstGeom prst="straightConnector1">
            <a:avLst/>
          </a:prstGeom>
          <a:noFill/>
          <a:ln cap="flat" cmpd="sng" w="28575">
            <a:solidFill>
              <a:schemeClr val="dk2"/>
            </a:solidFill>
            <a:prstDash val="solid"/>
            <a:round/>
            <a:headEnd len="med" w="med" type="none"/>
            <a:tailEnd len="med" w="med" type="none"/>
          </a:ln>
        </p:spPr>
      </p:cxnSp>
      <p:sp>
        <p:nvSpPr>
          <p:cNvPr id="283" name="Google Shape;283;g16e17af7367_0_1447"/>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g16e17af7367_0_1656"/>
          <p:cNvPicPr preferRelativeResize="0"/>
          <p:nvPr/>
        </p:nvPicPr>
        <p:blipFill>
          <a:blip r:embed="rId3">
            <a:alphaModFix/>
          </a:blip>
          <a:stretch>
            <a:fillRect/>
          </a:stretch>
        </p:blipFill>
        <p:spPr>
          <a:xfrm>
            <a:off x="817850" y="1144400"/>
            <a:ext cx="6368976" cy="4796524"/>
          </a:xfrm>
          <a:prstGeom prst="rect">
            <a:avLst/>
          </a:prstGeom>
          <a:noFill/>
          <a:ln>
            <a:noFill/>
          </a:ln>
        </p:spPr>
      </p:pic>
      <p:sp>
        <p:nvSpPr>
          <p:cNvPr id="290" name="Google Shape;290;g16e17af7367_0_1656"/>
          <p:cNvSpPr txBox="1"/>
          <p:nvPr>
            <p:ph type="title"/>
          </p:nvPr>
        </p:nvSpPr>
        <p:spPr>
          <a:xfrm>
            <a:off x="998400" y="431800"/>
            <a:ext cx="107604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800"/>
              <a:t>Project Recap: EDA - opportunities exist to build EV chargers around tourism locations</a:t>
            </a:r>
            <a:endParaRPr sz="2800"/>
          </a:p>
        </p:txBody>
      </p:sp>
      <p:sp>
        <p:nvSpPr>
          <p:cNvPr id="291" name="Google Shape;291;g16e17af7367_0_1656"/>
          <p:cNvSpPr txBox="1"/>
          <p:nvPr/>
        </p:nvSpPr>
        <p:spPr>
          <a:xfrm>
            <a:off x="7392900" y="1954425"/>
            <a:ext cx="41379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Tourism locations¹ are potential locations for EV charging stations</a:t>
            </a:r>
            <a:r>
              <a:rPr lang="en-US" sz="1500">
                <a:solidFill>
                  <a:schemeClr val="dk2"/>
                </a:solidFill>
              </a:rPr>
              <a:t> because it…</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shows where people may be willing to spend their time for several hours</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is reachable from electricity</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may be located in rural area between two cities</a:t>
            </a:r>
            <a:endParaRPr sz="1500">
              <a:solidFill>
                <a:schemeClr val="dk2"/>
              </a:solidFill>
            </a:endParaRPr>
          </a:p>
        </p:txBody>
      </p:sp>
      <p:sp>
        <p:nvSpPr>
          <p:cNvPr id="292" name="Google Shape;292;g16e17af7367_0_1656"/>
          <p:cNvSpPr txBox="1"/>
          <p:nvPr/>
        </p:nvSpPr>
        <p:spPr>
          <a:xfrm>
            <a:off x="661200" y="5874925"/>
            <a:ext cx="10869600" cy="338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1000">
                <a:solidFill>
                  <a:schemeClr val="dk2"/>
                </a:solidFill>
              </a:rPr>
              <a:t>1. Tourism locations include tourist attractions, artworks and entertainments (e.g. theaters, casino, community center, etc.)</a:t>
            </a:r>
            <a:endParaRPr sz="1000">
              <a:solidFill>
                <a:schemeClr val="dk2"/>
              </a:solidFill>
            </a:endParaRPr>
          </a:p>
        </p:txBody>
      </p:sp>
      <p:sp>
        <p:nvSpPr>
          <p:cNvPr id="293" name="Google Shape;293;g16e17af7367_0_1656"/>
          <p:cNvSpPr/>
          <p:nvPr/>
        </p:nvSpPr>
        <p:spPr>
          <a:xfrm>
            <a:off x="7392900" y="4406200"/>
            <a:ext cx="4137900" cy="1232400"/>
          </a:xfrm>
          <a:prstGeom prst="wedgeRectCallout">
            <a:avLst>
              <a:gd fmla="val -125329" name="adj1"/>
              <a:gd fmla="val -650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US" sz="1600">
                <a:solidFill>
                  <a:schemeClr val="lt1"/>
                </a:solidFill>
              </a:rPr>
              <a:t>Some tourism locations without current EV charging stations are along major routes (mainly I-5) with higher traffic identified previously</a:t>
            </a:r>
            <a:endParaRPr>
              <a:solidFill>
                <a:schemeClr val="lt1"/>
              </a:solidFill>
            </a:endParaRPr>
          </a:p>
        </p:txBody>
      </p:sp>
      <p:grpSp>
        <p:nvGrpSpPr>
          <p:cNvPr id="294" name="Google Shape;294;g16e17af7367_0_1656"/>
          <p:cNvGrpSpPr/>
          <p:nvPr/>
        </p:nvGrpSpPr>
        <p:grpSpPr>
          <a:xfrm>
            <a:off x="7059643" y="1117582"/>
            <a:ext cx="2550469" cy="670905"/>
            <a:chOff x="9576875" y="834809"/>
            <a:chExt cx="2855109" cy="738313"/>
          </a:xfrm>
        </p:grpSpPr>
        <p:sp>
          <p:nvSpPr>
            <p:cNvPr id="295" name="Google Shape;295;g16e17af7367_0_1656"/>
            <p:cNvSpPr txBox="1"/>
            <p:nvPr/>
          </p:nvSpPr>
          <p:spPr>
            <a:xfrm>
              <a:off x="9576884" y="834809"/>
              <a:ext cx="2855100" cy="4404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chemeClr val="dk2"/>
                </a:buClr>
                <a:buSzPts val="1400"/>
                <a:buChar char="●"/>
              </a:pPr>
              <a:r>
                <a:rPr lang="en-US">
                  <a:solidFill>
                    <a:schemeClr val="dk2"/>
                  </a:solidFill>
                </a:rPr>
                <a:t>: EV charging stations</a:t>
              </a:r>
              <a:endParaRPr>
                <a:solidFill>
                  <a:schemeClr val="dk2"/>
                </a:solidFill>
              </a:endParaRPr>
            </a:p>
          </p:txBody>
        </p:sp>
        <p:sp>
          <p:nvSpPr>
            <p:cNvPr id="296" name="Google Shape;296;g16e17af7367_0_1656"/>
            <p:cNvSpPr txBox="1"/>
            <p:nvPr/>
          </p:nvSpPr>
          <p:spPr>
            <a:xfrm>
              <a:off x="9576875" y="1132722"/>
              <a:ext cx="2855100" cy="4404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68D2E"/>
                </a:buClr>
                <a:buSzPts val="1400"/>
                <a:buChar char="●"/>
              </a:pPr>
              <a:r>
                <a:rPr lang="en-US">
                  <a:solidFill>
                    <a:schemeClr val="dk2"/>
                  </a:solidFill>
                </a:rPr>
                <a:t>: Tourism locations</a:t>
              </a:r>
              <a:r>
                <a:rPr lang="en-US">
                  <a:solidFill>
                    <a:schemeClr val="accent1"/>
                  </a:solidFill>
                </a:rPr>
                <a:t> </a:t>
              </a:r>
              <a:endParaRPr>
                <a:solidFill>
                  <a:schemeClr val="accent1"/>
                </a:solidFill>
              </a:endParaRPr>
            </a:p>
          </p:txBody>
        </p:sp>
      </p:grpSp>
      <p:sp>
        <p:nvSpPr>
          <p:cNvPr id="297" name="Google Shape;297;g16e17af7367_0_1656"/>
          <p:cNvSpPr/>
          <p:nvPr/>
        </p:nvSpPr>
        <p:spPr>
          <a:xfrm>
            <a:off x="2516534" y="3533588"/>
            <a:ext cx="1769419" cy="171945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98" name="Google Shape;298;g16e17af7367_0_165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6e17af7367_0_2052"/>
          <p:cNvSpPr txBox="1"/>
          <p:nvPr>
            <p:ph type="title"/>
          </p:nvPr>
        </p:nvSpPr>
        <p:spPr>
          <a:xfrm>
            <a:off x="998400" y="431800"/>
            <a:ext cx="106023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800"/>
              <a:t>Project Recap:</a:t>
            </a:r>
            <a:r>
              <a:rPr lang="en-US" sz="2800"/>
              <a:t> EDA - rural areas has comparably lower crime rate</a:t>
            </a:r>
            <a:endParaRPr sz="2800"/>
          </a:p>
        </p:txBody>
      </p:sp>
      <p:grpSp>
        <p:nvGrpSpPr>
          <p:cNvPr id="305" name="Google Shape;305;g16e17af7367_0_2052"/>
          <p:cNvGrpSpPr/>
          <p:nvPr/>
        </p:nvGrpSpPr>
        <p:grpSpPr>
          <a:xfrm>
            <a:off x="1262775" y="1730447"/>
            <a:ext cx="7440750" cy="4042383"/>
            <a:chOff x="864825" y="1704559"/>
            <a:chExt cx="7440750" cy="4042383"/>
          </a:xfrm>
        </p:grpSpPr>
        <p:pic>
          <p:nvPicPr>
            <p:cNvPr id="306" name="Google Shape;306;g16e17af7367_0_2052"/>
            <p:cNvPicPr preferRelativeResize="0"/>
            <p:nvPr/>
          </p:nvPicPr>
          <p:blipFill>
            <a:blip r:embed="rId3">
              <a:alphaModFix/>
            </a:blip>
            <a:stretch>
              <a:fillRect/>
            </a:stretch>
          </p:blipFill>
          <p:spPr>
            <a:xfrm>
              <a:off x="864825" y="1756325"/>
              <a:ext cx="5295751" cy="3990618"/>
            </a:xfrm>
            <a:prstGeom prst="rect">
              <a:avLst/>
            </a:prstGeom>
            <a:noFill/>
            <a:ln>
              <a:noFill/>
            </a:ln>
          </p:spPr>
        </p:pic>
        <p:sp>
          <p:nvSpPr>
            <p:cNvPr id="307" name="Google Shape;307;g16e17af7367_0_2052"/>
            <p:cNvSpPr txBox="1"/>
            <p:nvPr/>
          </p:nvSpPr>
          <p:spPr>
            <a:xfrm>
              <a:off x="6160575" y="1704559"/>
              <a:ext cx="2145000" cy="4002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chemeClr val="accent1"/>
                </a:buClr>
                <a:buSzPts val="1400"/>
                <a:buChar char="●"/>
              </a:pPr>
              <a:r>
                <a:rPr lang="en-US">
                  <a:solidFill>
                    <a:schemeClr val="dk2"/>
                  </a:solidFill>
                </a:rPr>
                <a:t>: EV charging stations</a:t>
              </a:r>
              <a:endParaRPr>
                <a:solidFill>
                  <a:schemeClr val="dk2"/>
                </a:solidFill>
              </a:endParaRPr>
            </a:p>
          </p:txBody>
        </p:sp>
      </p:grpSp>
      <p:sp>
        <p:nvSpPr>
          <p:cNvPr id="308" name="Google Shape;308;g16e17af7367_0_2052"/>
          <p:cNvSpPr txBox="1"/>
          <p:nvPr/>
        </p:nvSpPr>
        <p:spPr>
          <a:xfrm>
            <a:off x="661200" y="1058050"/>
            <a:ext cx="10869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Crime rate (total crimes¹ / population) </a:t>
            </a:r>
            <a:r>
              <a:rPr lang="en-US" sz="1500">
                <a:solidFill>
                  <a:schemeClr val="dk2"/>
                </a:solidFill>
              </a:rPr>
              <a:t>indicates the dangerousness of the neighborhood in specific counties², which may affect the willingness of the traveller to leave their EVs in some areas</a:t>
            </a:r>
            <a:endParaRPr sz="1300">
              <a:solidFill>
                <a:schemeClr val="dk2"/>
              </a:solidFill>
            </a:endParaRPr>
          </a:p>
        </p:txBody>
      </p:sp>
      <p:sp>
        <p:nvSpPr>
          <p:cNvPr id="309" name="Google Shape;309;g16e17af7367_0_2052"/>
          <p:cNvSpPr txBox="1"/>
          <p:nvPr/>
        </p:nvSpPr>
        <p:spPr>
          <a:xfrm>
            <a:off x="661200" y="5798725"/>
            <a:ext cx="10869600" cy="492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1000">
                <a:solidFill>
                  <a:schemeClr val="dk2"/>
                </a:solidFill>
              </a:rPr>
              <a:t>1. Crime counts includes violent, murder, repel, robbery, assult, property crime, bulglary, larceny theft, motor theft and arson.</a:t>
            </a:r>
            <a:endParaRPr sz="1000">
              <a:solidFill>
                <a:schemeClr val="dk2"/>
              </a:solidFill>
            </a:endParaRPr>
          </a:p>
          <a:p>
            <a:pPr indent="0" lvl="0" marL="0" rtl="0" algn="l">
              <a:spcBef>
                <a:spcPts val="0"/>
              </a:spcBef>
              <a:spcAft>
                <a:spcPts val="0"/>
              </a:spcAft>
              <a:buNone/>
            </a:pPr>
            <a:r>
              <a:rPr lang="en-US" sz="1000">
                <a:solidFill>
                  <a:schemeClr val="dk2"/>
                </a:solidFill>
              </a:rPr>
              <a:t>2. Note that original data is in city-level, here we generalized it to counties so there may be biases when seeing a whole county as “high crime rate”</a:t>
            </a:r>
            <a:endParaRPr sz="1000">
              <a:solidFill>
                <a:schemeClr val="dk2"/>
              </a:solidFill>
            </a:endParaRPr>
          </a:p>
        </p:txBody>
      </p:sp>
      <p:sp>
        <p:nvSpPr>
          <p:cNvPr id="310" name="Google Shape;310;g16e17af7367_0_2052"/>
          <p:cNvSpPr txBox="1"/>
          <p:nvPr/>
        </p:nvSpPr>
        <p:spPr>
          <a:xfrm>
            <a:off x="7030450" y="2910375"/>
            <a:ext cx="4570200" cy="1698300"/>
          </a:xfrm>
          <a:prstGeom prst="rect">
            <a:avLst/>
          </a:prstGeom>
          <a:noFill/>
          <a:ln>
            <a:noFill/>
          </a:ln>
        </p:spPr>
        <p:txBody>
          <a:bodyPr anchorCtr="0" anchor="t" bIns="91425" lIns="91425" spcFirstLastPara="1" rIns="91425" wrap="square" tIns="91425">
            <a:spAutoFit/>
          </a:bodyPr>
          <a:lstStyle/>
          <a:p>
            <a:pPr indent="-209550" lvl="0" marL="285750" rtl="0" algn="l">
              <a:spcBef>
                <a:spcPts val="1000"/>
              </a:spcBef>
              <a:spcAft>
                <a:spcPts val="0"/>
              </a:spcAft>
              <a:buClr>
                <a:schemeClr val="dk2"/>
              </a:buClr>
              <a:buSzPts val="1500"/>
              <a:buChar char="●"/>
            </a:pPr>
            <a:r>
              <a:rPr lang="en-US" sz="1500">
                <a:solidFill>
                  <a:schemeClr val="dk2"/>
                </a:solidFill>
              </a:rPr>
              <a:t>Most of current EV charging stations are not located in high crime rate areas, except some crowded charging stations in Spokane</a:t>
            </a:r>
            <a:endParaRPr sz="1500">
              <a:solidFill>
                <a:schemeClr val="dk2"/>
              </a:solidFill>
            </a:endParaRPr>
          </a:p>
          <a:p>
            <a:pPr indent="-209550" lvl="0" marL="285750" rtl="0" algn="l">
              <a:spcBef>
                <a:spcPts val="1000"/>
              </a:spcBef>
              <a:spcAft>
                <a:spcPts val="0"/>
              </a:spcAft>
              <a:buClr>
                <a:schemeClr val="dk2"/>
              </a:buClr>
              <a:buSzPts val="1500"/>
              <a:buChar char="●"/>
            </a:pPr>
            <a:r>
              <a:rPr lang="en-US" sz="1500">
                <a:solidFill>
                  <a:schemeClr val="dk2"/>
                </a:solidFill>
              </a:rPr>
              <a:t>Assumed ideal places for EV chargers discussed in previous slides are mostly located in low crime areas</a:t>
            </a:r>
            <a:endParaRPr/>
          </a:p>
        </p:txBody>
      </p:sp>
      <p:sp>
        <p:nvSpPr>
          <p:cNvPr id="311" name="Google Shape;311;g16e17af7367_0_2052"/>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16e17af7367_0_2250"/>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Project Recap: EDA - g</a:t>
            </a:r>
            <a:r>
              <a:rPr lang="en-US" sz="2700"/>
              <a:t>as station locations help indicate the electricity accessibility in rural areas</a:t>
            </a:r>
            <a:endParaRPr sz="2700"/>
          </a:p>
        </p:txBody>
      </p:sp>
      <p:sp>
        <p:nvSpPr>
          <p:cNvPr id="318" name="Google Shape;318;g16e17af7367_0_2250"/>
          <p:cNvSpPr txBox="1"/>
          <p:nvPr/>
        </p:nvSpPr>
        <p:spPr>
          <a:xfrm>
            <a:off x="7773175" y="2808150"/>
            <a:ext cx="3615000" cy="2272800"/>
          </a:xfrm>
          <a:prstGeom prst="rect">
            <a:avLst/>
          </a:prstGeom>
          <a:noFill/>
          <a:ln>
            <a:noFill/>
          </a:ln>
        </p:spPr>
        <p:txBody>
          <a:bodyPr anchorCtr="0" anchor="t" bIns="91425" lIns="91425" spcFirstLastPara="1" rIns="91425" wrap="square" tIns="91425">
            <a:spAutoFit/>
          </a:bodyPr>
          <a:lstStyle/>
          <a:p>
            <a:pPr indent="-209550" lvl="0" marL="285750" rtl="0" algn="l">
              <a:spcBef>
                <a:spcPts val="1000"/>
              </a:spcBef>
              <a:spcAft>
                <a:spcPts val="0"/>
              </a:spcAft>
              <a:buClr>
                <a:schemeClr val="dk2"/>
              </a:buClr>
              <a:buSzPts val="1500"/>
              <a:buChar char="●"/>
            </a:pPr>
            <a:r>
              <a:rPr lang="en-US" sz="1500">
                <a:solidFill>
                  <a:schemeClr val="dk2"/>
                </a:solidFill>
              </a:rPr>
              <a:t>Most current EV Charging Stations overlap with gas stations in city areas but not along rural routes</a:t>
            </a:r>
            <a:endParaRPr sz="1500">
              <a:solidFill>
                <a:schemeClr val="dk2"/>
              </a:solidFill>
            </a:endParaRPr>
          </a:p>
          <a:p>
            <a:pPr indent="-209550" lvl="0" marL="285750" rtl="0" algn="l">
              <a:spcBef>
                <a:spcPts val="1000"/>
              </a:spcBef>
              <a:spcAft>
                <a:spcPts val="0"/>
              </a:spcAft>
              <a:buClr>
                <a:schemeClr val="dk2"/>
              </a:buClr>
              <a:buSzPts val="1500"/>
              <a:buChar char="●"/>
            </a:pPr>
            <a:r>
              <a:rPr lang="en-US" sz="1500">
                <a:solidFill>
                  <a:schemeClr val="dk2"/>
                </a:solidFill>
              </a:rPr>
              <a:t>Our proposed EV charging station areas shows gas station presence, which indicates that e-grid can reach those areas</a:t>
            </a:r>
            <a:endParaRPr sz="1500">
              <a:solidFill>
                <a:schemeClr val="dk2"/>
              </a:solidFill>
            </a:endParaRPr>
          </a:p>
          <a:p>
            <a:pPr indent="0" lvl="0" marL="0" rtl="0" algn="l">
              <a:spcBef>
                <a:spcPts val="1000"/>
              </a:spcBef>
              <a:spcAft>
                <a:spcPts val="0"/>
              </a:spcAft>
              <a:buNone/>
            </a:pPr>
            <a:r>
              <a:t/>
            </a:r>
            <a:endParaRPr/>
          </a:p>
        </p:txBody>
      </p:sp>
      <p:grpSp>
        <p:nvGrpSpPr>
          <p:cNvPr id="319" name="Google Shape;319;g16e17af7367_0_2250"/>
          <p:cNvGrpSpPr/>
          <p:nvPr/>
        </p:nvGrpSpPr>
        <p:grpSpPr>
          <a:xfrm>
            <a:off x="1225640" y="1761138"/>
            <a:ext cx="8600859" cy="4273304"/>
            <a:chOff x="633675" y="1165375"/>
            <a:chExt cx="9822817" cy="4883776"/>
          </a:xfrm>
        </p:grpSpPr>
        <p:grpSp>
          <p:nvGrpSpPr>
            <p:cNvPr id="320" name="Google Shape;320;g16e17af7367_0_2250"/>
            <p:cNvGrpSpPr/>
            <p:nvPr/>
          </p:nvGrpSpPr>
          <p:grpSpPr>
            <a:xfrm>
              <a:off x="7906023" y="1165375"/>
              <a:ext cx="2550469" cy="728011"/>
              <a:chOff x="9576875" y="834754"/>
              <a:chExt cx="2855109" cy="801068"/>
            </a:xfrm>
          </p:grpSpPr>
          <p:sp>
            <p:nvSpPr>
              <p:cNvPr id="321" name="Google Shape;321;g16e17af7367_0_2250"/>
              <p:cNvSpPr txBox="1"/>
              <p:nvPr/>
            </p:nvSpPr>
            <p:spPr>
              <a:xfrm>
                <a:off x="9576884" y="834754"/>
                <a:ext cx="2855100" cy="5031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chemeClr val="dk2"/>
                    </a:solidFill>
                  </a:rPr>
                  <a:t>: EV charging stations</a:t>
                </a:r>
                <a:endParaRPr>
                  <a:solidFill>
                    <a:schemeClr val="dk2"/>
                  </a:solidFill>
                </a:endParaRPr>
              </a:p>
            </p:txBody>
          </p:sp>
          <p:sp>
            <p:nvSpPr>
              <p:cNvPr id="322" name="Google Shape;322;g16e17af7367_0_2250"/>
              <p:cNvSpPr txBox="1"/>
              <p:nvPr/>
            </p:nvSpPr>
            <p:spPr>
              <a:xfrm>
                <a:off x="9576875" y="1132722"/>
                <a:ext cx="2855100" cy="5031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F0000"/>
                  </a:buClr>
                  <a:buSzPts val="1400"/>
                  <a:buChar char="●"/>
                </a:pPr>
                <a:r>
                  <a:rPr lang="en-US">
                    <a:solidFill>
                      <a:schemeClr val="dk2"/>
                    </a:solidFill>
                  </a:rPr>
                  <a:t>: Current gas stations</a:t>
                </a:r>
                <a:endParaRPr>
                  <a:solidFill>
                    <a:schemeClr val="accent1"/>
                  </a:solidFill>
                </a:endParaRPr>
              </a:p>
            </p:txBody>
          </p:sp>
        </p:grpSp>
        <p:pic>
          <p:nvPicPr>
            <p:cNvPr id="323" name="Google Shape;323;g16e17af7367_0_2250"/>
            <p:cNvPicPr preferRelativeResize="0"/>
            <p:nvPr/>
          </p:nvPicPr>
          <p:blipFill rotWithShape="1">
            <a:blip r:embed="rId3">
              <a:alphaModFix/>
            </a:blip>
            <a:srcRect b="0" l="0" r="0" t="7817"/>
            <a:stretch/>
          </p:blipFill>
          <p:spPr>
            <a:xfrm>
              <a:off x="633675" y="1165375"/>
              <a:ext cx="7272349" cy="4883776"/>
            </a:xfrm>
            <a:prstGeom prst="rect">
              <a:avLst/>
            </a:prstGeom>
            <a:noFill/>
            <a:ln>
              <a:noFill/>
            </a:ln>
          </p:spPr>
        </p:pic>
        <p:sp>
          <p:nvSpPr>
            <p:cNvPr id="324" name="Google Shape;324;g16e17af7367_0_2250"/>
            <p:cNvSpPr/>
            <p:nvPr/>
          </p:nvSpPr>
          <p:spPr>
            <a:xfrm>
              <a:off x="5240909" y="2194114"/>
              <a:ext cx="1532400" cy="1489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25" name="Google Shape;325;g16e17af7367_0_2250"/>
          <p:cNvSpPr txBox="1"/>
          <p:nvPr/>
        </p:nvSpPr>
        <p:spPr>
          <a:xfrm>
            <a:off x="998400" y="1114650"/>
            <a:ext cx="10305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Gas chargers and convenience stores in gas stations need to be powered by electricities, so the location of gas stations tells the electricity accessibility</a:t>
            </a:r>
            <a:endParaRPr sz="1300">
              <a:solidFill>
                <a:schemeClr val="dk2"/>
              </a:solidFill>
            </a:endParaRPr>
          </a:p>
        </p:txBody>
      </p:sp>
      <p:sp>
        <p:nvSpPr>
          <p:cNvPr id="326" name="Google Shape;326;g16e17af7367_0_2250"/>
          <p:cNvSpPr/>
          <p:nvPr/>
        </p:nvSpPr>
        <p:spPr>
          <a:xfrm>
            <a:off x="5302525" y="4301150"/>
            <a:ext cx="1068900" cy="1038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27" name="Google Shape;327;g16e17af7367_0_2250"/>
          <p:cNvSpPr/>
          <p:nvPr/>
        </p:nvSpPr>
        <p:spPr>
          <a:xfrm>
            <a:off x="2102125" y="4529750"/>
            <a:ext cx="1068900" cy="1038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328" name="Google Shape;328;g16e17af7367_0_2250"/>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PMG_Widescreen_16:9 02/02/2016">
  <a:themeElements>
    <a:clrScheme name="New KPMG Colours">
      <a:dk1>
        <a:srgbClr val="000000"/>
      </a:dk1>
      <a:lt1>
        <a:srgbClr val="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2021-07-23T16:00:08Z</dcterms:created>
  <dc:creator>Son, Sydney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0x010100AD2B9F41CC46EF4BB26F6338449E7D47</vt:lpwstr>
  </property>
  <property fmtid="{D5CDD505-2E9C-101B-9397-08002B2CF9AE}" pid="3" name="ArticulateGUID">
    <vt:lpwstr>BC5E7210-29E2-4E00-84CC-DD18B540AA4B</vt:lpwstr>
  </property>
  <property fmtid="{D5CDD505-2E9C-101B-9397-08002B2CF9AE}" pid="4" name="ArticulatePath">
    <vt:lpwstr>https://kcentralint.us.kpmg.com/Tax/FutureOfMobility/BillingandInvoices/Vendor Integration and Alignment (VIA)/Deliverables/DESIGN - slide deck template</vt:lpwstr>
  </property>
  <property fmtid="{D5CDD505-2E9C-101B-9397-08002B2CF9AE}" pid="5" name="TaxKeyword">
    <vt:lpwstr>5304;#Future of Mobility|38992cee-059b-4632-b83b-66f7099b82ef</vt:lpwstr>
  </property>
  <property fmtid="{D5CDD505-2E9C-101B-9397-08002B2CF9AE}" pid="6" name="Country Applicability">
    <vt:lpwstr/>
  </property>
  <property fmtid="{D5CDD505-2E9C-101B-9397-08002B2CF9AE}" pid="7" name="Year">
    <vt:lpwstr>5335;#2021|3c8e013a-8e7c-4f48-a879-5c7882782675</vt:lpwstr>
  </property>
  <property fmtid="{D5CDD505-2E9C-101B-9397-08002B2CF9AE}" pid="8" name="Region">
    <vt:lpwstr/>
  </property>
  <property fmtid="{D5CDD505-2E9C-101B-9397-08002B2CF9AE}" pid="9" name="Tax Form Year">
    <vt:lpwstr/>
  </property>
  <property fmtid="{D5CDD505-2E9C-101B-9397-08002B2CF9AE}" pid="10" name="Industry">
    <vt:lpwstr/>
  </property>
  <property fmtid="{D5CDD505-2E9C-101B-9397-08002B2CF9AE}" pid="11" name="Service Group / Offering">
    <vt:lpwstr/>
  </property>
  <property fmtid="{D5CDD505-2E9C-101B-9397-08002B2CF9AE}" pid="12" name="Function">
    <vt:lpwstr/>
  </property>
  <property fmtid="{D5CDD505-2E9C-101B-9397-08002B2CF9AE}" pid="13" name="Tax Topic">
    <vt:lpwstr/>
  </property>
  <property fmtid="{D5CDD505-2E9C-101B-9397-08002B2CF9AE}" pid="14" name="USIndustrySector">
    <vt:lpwstr/>
  </property>
  <property fmtid="{D5CDD505-2E9C-101B-9397-08002B2CF9AE}" pid="15" name="IndustryLOBUS">
    <vt:lpwstr/>
  </property>
  <property fmtid="{D5CDD505-2E9C-101B-9397-08002B2CF9AE}" pid="16" name="Content Use">
    <vt:lpwstr>102;#Internal and External|6bab6e73-df51-4daa-bec1-7e363f8ce81a</vt:lpwstr>
  </property>
  <property fmtid="{D5CDD505-2E9C-101B-9397-08002B2CF9AE}" pid="17" name="State">
    <vt:lpwstr/>
  </property>
  <property fmtid="{D5CDD505-2E9C-101B-9397-08002B2CF9AE}" pid="18" name="USIndustrySegment">
    <vt:lpwstr/>
  </property>
  <property fmtid="{D5CDD505-2E9C-101B-9397-08002B2CF9AE}" pid="19" name="Document Type">
    <vt:lpwstr/>
  </property>
  <property fmtid="{D5CDD505-2E9C-101B-9397-08002B2CF9AE}" pid="20" name="Tax Type">
    <vt:lpwstr/>
  </property>
  <property fmtid="{D5CDD505-2E9C-101B-9397-08002B2CF9AE}" pid="21" name="Abstract">
    <vt:lpwstr>This template slide deck is an executive summary of the findings, priorities, recommendations, and next steps after having gone through the identify and diagnose stages with the client related to their GMS vendor integration and alignment.</vt:lpwstr>
  </property>
  <property fmtid="{D5CDD505-2E9C-101B-9397-08002B2CF9AE}" pid="22" name="TaxKeywordTaxHTField">
    <vt:lpwstr>Future of Mobility|38992cee-059b-4632-b83b-66f7099b82ef</vt:lpwstr>
  </property>
  <property fmtid="{D5CDD505-2E9C-101B-9397-08002B2CF9AE}" pid="23" name="PublicationDate">
    <vt:filetime>2021-01-13T00:00:00Z</vt:filetime>
  </property>
</Properties>
</file>